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8" r:id="rId3"/>
    <p:sldId id="260" r:id="rId4"/>
    <p:sldId id="257" r:id="rId5"/>
    <p:sldId id="373" r:id="rId6"/>
    <p:sldId id="372" r:id="rId7"/>
    <p:sldId id="296" r:id="rId8"/>
    <p:sldId id="297" r:id="rId9"/>
    <p:sldId id="298" r:id="rId10"/>
    <p:sldId id="263" r:id="rId11"/>
    <p:sldId id="299" r:id="rId12"/>
    <p:sldId id="300" r:id="rId13"/>
    <p:sldId id="301" r:id="rId14"/>
    <p:sldId id="302" r:id="rId15"/>
    <p:sldId id="303" r:id="rId16"/>
    <p:sldId id="304" r:id="rId17"/>
    <p:sldId id="273" r:id="rId18"/>
    <p:sldId id="336" r:id="rId19"/>
    <p:sldId id="337" r:id="rId20"/>
    <p:sldId id="338" r:id="rId21"/>
    <p:sldId id="333" r:id="rId22"/>
    <p:sldId id="334" r:id="rId23"/>
    <p:sldId id="270" r:id="rId24"/>
    <p:sldId id="305" r:id="rId25"/>
    <p:sldId id="339" r:id="rId26"/>
    <p:sldId id="313" r:id="rId27"/>
    <p:sldId id="310" r:id="rId28"/>
    <p:sldId id="367" r:id="rId29"/>
    <p:sldId id="368" r:id="rId30"/>
    <p:sldId id="340" r:id="rId31"/>
    <p:sldId id="262" r:id="rId32"/>
  </p:sldIdLst>
  <p:sldSz cx="18288000" cy="10287000"/>
  <p:notesSz cx="6858000" cy="9144000"/>
  <p:embeddedFontLst>
    <p:embeddedFont>
      <p:font typeface="Fira Sans" panose="020B0503050000020004" pitchFamily="34" charset="0"/>
      <p:regular r:id="rId34"/>
      <p:bold r:id="rId35"/>
      <p:italic r:id="rId36"/>
      <p:boldItalic r:id="rId37"/>
    </p:embeddedFont>
    <p:embeddedFont>
      <p:font typeface="Fira Sans Medium" panose="020B0603050000020004" pitchFamily="34" charset="0"/>
      <p:regular r:id="rId38"/>
    </p:embeddedFont>
    <p:embeddedFont>
      <p:font typeface="Fira Sans Semi-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22" autoAdjust="0"/>
  </p:normalViewPr>
  <p:slideViewPr>
    <p:cSldViewPr>
      <p:cViewPr varScale="1">
        <p:scale>
          <a:sx n="52" d="100"/>
          <a:sy n="52" d="100"/>
        </p:scale>
        <p:origin x="87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A074A7-4B86-48DF-AAF1-7A9B329AB9BA}" type="datetimeFigureOut">
              <a:rPr lang="es-CL" smtClean="0"/>
              <a:t>24-04-2025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EDDC9-FD71-403A-992D-C6D0170CF87E}" type="slidenum">
              <a:rPr lang="es-CL" smtClean="0"/>
              <a:t>‹Nº›</a:t>
            </a:fld>
            <a:endParaRPr lang="es-CL"/>
          </a:p>
        </p:txBody>
      </p:sp>
    </p:spTree>
    <p:extLst>
      <p:ext uri="{BB962C8B-B14F-4D97-AF65-F5344CB8AC3E}">
        <p14:creationId xmlns:p14="http://schemas.microsoft.com/office/powerpoint/2010/main" val="680804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76CEDDC9-FD71-403A-992D-C6D0170CF87E}" type="slidenum">
              <a:rPr lang="es-CL" smtClean="0"/>
              <a:t>1</a:t>
            </a:fld>
            <a:endParaRPr lang="es-CL"/>
          </a:p>
        </p:txBody>
      </p:sp>
    </p:spTree>
    <p:extLst>
      <p:ext uri="{BB962C8B-B14F-4D97-AF65-F5344CB8AC3E}">
        <p14:creationId xmlns:p14="http://schemas.microsoft.com/office/powerpoint/2010/main" val="230355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344B2CF7-716D-49B2-8D60-1E3A4BF9CBE4}" type="slidenum">
              <a:rPr lang="es-MX" smtClean="0"/>
              <a:pPr/>
              <a:t>16</a:t>
            </a:fld>
            <a:endParaRPr lang="es-MX"/>
          </a:p>
        </p:txBody>
      </p:sp>
    </p:spTree>
    <p:extLst>
      <p:ext uri="{BB962C8B-B14F-4D97-AF65-F5344CB8AC3E}">
        <p14:creationId xmlns:p14="http://schemas.microsoft.com/office/powerpoint/2010/main" val="71777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76CEDDC9-FD71-403A-992D-C6D0170CF87E}" type="slidenum">
              <a:rPr lang="es-CL" smtClean="0"/>
              <a:t>30</a:t>
            </a:fld>
            <a:endParaRPr lang="es-CL"/>
          </a:p>
        </p:txBody>
      </p:sp>
    </p:spTree>
    <p:extLst>
      <p:ext uri="{BB962C8B-B14F-4D97-AF65-F5344CB8AC3E}">
        <p14:creationId xmlns:p14="http://schemas.microsoft.com/office/powerpoint/2010/main" val="870926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0E8"/>
        </a:solidFill>
        <a:effectLst/>
      </p:bgPr>
    </p:bg>
    <p:spTree>
      <p:nvGrpSpPr>
        <p:cNvPr id="1" name=""/>
        <p:cNvGrpSpPr/>
        <p:nvPr/>
      </p:nvGrpSpPr>
      <p:grpSpPr>
        <a:xfrm>
          <a:off x="0" y="0"/>
          <a:ext cx="0" cy="0"/>
          <a:chOff x="0" y="0"/>
          <a:chExt cx="0" cy="0"/>
        </a:xfrm>
      </p:grpSpPr>
      <p:sp>
        <p:nvSpPr>
          <p:cNvPr id="3" name="AutoShape 3"/>
          <p:cNvSpPr/>
          <p:nvPr/>
        </p:nvSpPr>
        <p:spPr>
          <a:xfrm>
            <a:off x="8860012" y="2393213"/>
            <a:ext cx="8399288" cy="0"/>
          </a:xfrm>
          <a:prstGeom prst="line">
            <a:avLst/>
          </a:prstGeom>
          <a:ln w="28575" cap="rnd">
            <a:solidFill>
              <a:srgbClr val="F8FD9D"/>
            </a:solidFill>
            <a:prstDash val="solid"/>
            <a:headEnd type="none" w="sm" len="sm"/>
            <a:tailEnd type="none" w="sm" len="sm"/>
          </a:ln>
        </p:spPr>
        <p:txBody>
          <a:bodyPr/>
          <a:lstStyle/>
          <a:p>
            <a:endParaRPr lang="es-CL"/>
          </a:p>
        </p:txBody>
      </p:sp>
      <p:pic>
        <p:nvPicPr>
          <p:cNvPr id="5" name="Imagen 4">
            <a:extLst>
              <a:ext uri="{FF2B5EF4-FFF2-40B4-BE49-F238E27FC236}">
                <a16:creationId xmlns:a16="http://schemas.microsoft.com/office/drawing/2014/main" id="{40129B3D-72A0-D7E3-1CFF-69AE19869DDF}"/>
              </a:ext>
            </a:extLst>
          </p:cNvPr>
          <p:cNvPicPr>
            <a:picLocks noChangeAspect="1"/>
          </p:cNvPicPr>
          <p:nvPr/>
        </p:nvPicPr>
        <p:blipFill>
          <a:blip r:embed="rId3"/>
          <a:stretch>
            <a:fillRect/>
          </a:stretch>
        </p:blipFill>
        <p:spPr>
          <a:xfrm>
            <a:off x="-27040" y="0"/>
            <a:ext cx="18315039" cy="10287000"/>
          </a:xfrm>
          <a:prstGeom prst="rect">
            <a:avLst/>
          </a:prstGeom>
        </p:spPr>
      </p:pic>
      <p:sp>
        <p:nvSpPr>
          <p:cNvPr id="6" name="Freeform 2">
            <a:extLst>
              <a:ext uri="{FF2B5EF4-FFF2-40B4-BE49-F238E27FC236}">
                <a16:creationId xmlns:a16="http://schemas.microsoft.com/office/drawing/2014/main" id="{B2F28E8F-C50E-EB01-8AD9-AAA2CD08445F}"/>
              </a:ext>
            </a:extLst>
          </p:cNvPr>
          <p:cNvSpPr/>
          <p:nvPr/>
        </p:nvSpPr>
        <p:spPr>
          <a:xfrm>
            <a:off x="4097512"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4">
              <a:alphaModFix amt="8999"/>
            </a:blip>
            <a:stretch>
              <a:fillRect/>
            </a:stretch>
          </a:blipFill>
        </p:spPr>
        <p:txBody>
          <a:bodyPr/>
          <a:lstStyle/>
          <a:p>
            <a:endParaRPr lang="es-C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ECE1"/>
        </a:solidFill>
        <a:effectLst/>
      </p:bgPr>
    </p:bg>
    <p:spTree>
      <p:nvGrpSpPr>
        <p:cNvPr id="1" name=""/>
        <p:cNvGrpSpPr/>
        <p:nvPr/>
      </p:nvGrpSpPr>
      <p:grpSpPr>
        <a:xfrm>
          <a:off x="0" y="0"/>
          <a:ext cx="0" cy="0"/>
          <a:chOff x="0" y="0"/>
          <a:chExt cx="0" cy="0"/>
        </a:xfrm>
      </p:grpSpPr>
      <p:sp>
        <p:nvSpPr>
          <p:cNvPr id="4" name="AutoShape 4"/>
          <p:cNvSpPr/>
          <p:nvPr/>
        </p:nvSpPr>
        <p:spPr>
          <a:xfrm>
            <a:off x="6553200" y="2912520"/>
            <a:ext cx="0" cy="5812836"/>
          </a:xfrm>
          <a:prstGeom prst="line">
            <a:avLst/>
          </a:prstGeom>
          <a:ln w="28575" cap="rnd">
            <a:solidFill>
              <a:srgbClr val="86C7ED"/>
            </a:solidFill>
            <a:prstDash val="solid"/>
            <a:headEnd type="none" w="sm" len="sm"/>
            <a:tailEnd type="none" w="sm" len="sm"/>
          </a:ln>
        </p:spPr>
        <p:txBody>
          <a:bodyPr/>
          <a:lstStyle/>
          <a:p>
            <a:endParaRPr lang="es-CL"/>
          </a:p>
        </p:txBody>
      </p:sp>
      <p:sp>
        <p:nvSpPr>
          <p:cNvPr id="5" name="AutoShape 5"/>
          <p:cNvSpPr/>
          <p:nvPr/>
        </p:nvSpPr>
        <p:spPr>
          <a:xfrm>
            <a:off x="12420600" y="2815140"/>
            <a:ext cx="0" cy="5812836"/>
          </a:xfrm>
          <a:prstGeom prst="line">
            <a:avLst/>
          </a:prstGeom>
          <a:ln w="28575" cap="rnd">
            <a:solidFill>
              <a:srgbClr val="86C7ED"/>
            </a:solidFill>
            <a:prstDash val="solid"/>
            <a:headEnd type="none" w="sm" len="sm"/>
            <a:tailEnd type="none" w="sm" len="sm"/>
          </a:ln>
        </p:spPr>
        <p:txBody>
          <a:bodyPr/>
          <a:lstStyle/>
          <a:p>
            <a:endParaRPr lang="es-CL"/>
          </a:p>
        </p:txBody>
      </p:sp>
      <p:grpSp>
        <p:nvGrpSpPr>
          <p:cNvPr id="6" name="Group 6"/>
          <p:cNvGrpSpPr/>
          <p:nvPr/>
        </p:nvGrpSpPr>
        <p:grpSpPr>
          <a:xfrm>
            <a:off x="859020" y="1299082"/>
            <a:ext cx="17294277" cy="1959496"/>
            <a:chOff x="0" y="-811081"/>
            <a:chExt cx="23059036" cy="2612661"/>
          </a:xfrm>
        </p:grpSpPr>
        <p:sp>
          <p:nvSpPr>
            <p:cNvPr id="7" name="TextBox 7"/>
            <p:cNvSpPr txBox="1"/>
            <p:nvPr/>
          </p:nvSpPr>
          <p:spPr>
            <a:xfrm>
              <a:off x="0" y="1427354"/>
              <a:ext cx="16038664" cy="374226"/>
            </a:xfrm>
            <a:prstGeom prst="rect">
              <a:avLst/>
            </a:prstGeom>
          </p:spPr>
          <p:txBody>
            <a:bodyPr lIns="0" tIns="0" rIns="0" bIns="0" rtlCol="0" anchor="t">
              <a:spAutoFit/>
            </a:bodyPr>
            <a:lstStyle/>
            <a:p>
              <a:pPr algn="l">
                <a:lnSpc>
                  <a:spcPts val="2380"/>
                </a:lnSpc>
              </a:pPr>
              <a:endParaRPr/>
            </a:p>
          </p:txBody>
        </p:sp>
        <p:sp>
          <p:nvSpPr>
            <p:cNvPr id="8" name="TextBox 8"/>
            <p:cNvSpPr txBox="1"/>
            <p:nvPr/>
          </p:nvSpPr>
          <p:spPr>
            <a:xfrm>
              <a:off x="6371060" y="-811081"/>
              <a:ext cx="16687976" cy="1452963"/>
            </a:xfrm>
            <a:prstGeom prst="rect">
              <a:avLst/>
            </a:prstGeom>
          </p:spPr>
          <p:txBody>
            <a:bodyPr wrap="square" lIns="0" tIns="0" rIns="0" bIns="0" rtlCol="0" anchor="t">
              <a:spAutoFit/>
            </a:bodyPr>
            <a:lstStyle/>
            <a:p>
              <a:pPr algn="l">
                <a:lnSpc>
                  <a:spcPts val="8959"/>
                </a:lnSpc>
                <a:spcBef>
                  <a:spcPct val="0"/>
                </a:spcBef>
              </a:pPr>
              <a:r>
                <a:rPr lang="es-MX" sz="6600" b="1" dirty="0">
                  <a:solidFill>
                    <a:srgbClr val="0070C0"/>
                  </a:solidFill>
                  <a:latin typeface="Calibri" pitchFamily="34" charset="0"/>
                </a:rPr>
                <a:t>DEFINICIÓN DE FÍSICA</a:t>
              </a:r>
              <a:endParaRPr lang="en-US" sz="6399" b="1" dirty="0">
                <a:solidFill>
                  <a:srgbClr val="0070C0"/>
                </a:solidFill>
                <a:latin typeface="Fira Sans Medium"/>
                <a:ea typeface="Fira Sans Medium"/>
                <a:cs typeface="Fira Sans Medium"/>
                <a:sym typeface="Fira Sans Medium"/>
              </a:endParaRPr>
            </a:p>
          </p:txBody>
        </p:sp>
      </p:grpSp>
      <p:sp>
        <p:nvSpPr>
          <p:cNvPr id="9" name="TextBox 9"/>
          <p:cNvSpPr txBox="1"/>
          <p:nvPr/>
        </p:nvSpPr>
        <p:spPr>
          <a:xfrm>
            <a:off x="390554" y="3009900"/>
            <a:ext cx="5934044" cy="5618076"/>
          </a:xfrm>
          <a:prstGeom prst="rect">
            <a:avLst/>
          </a:prstGeom>
        </p:spPr>
        <p:txBody>
          <a:bodyPr wrap="square" lIns="0" tIns="0" rIns="0" bIns="0" rtlCol="0" anchor="t">
            <a:spAutoFit/>
          </a:bodyPr>
          <a:lstStyle/>
          <a:p>
            <a:pPr algn="just">
              <a:lnSpc>
                <a:spcPts val="4935"/>
              </a:lnSpc>
            </a:pPr>
            <a:r>
              <a:rPr lang="es-ES" sz="3525" b="1" spc="-70" dirty="0">
                <a:solidFill>
                  <a:srgbClr val="132934"/>
                </a:solidFill>
                <a:latin typeface="Fira Sans Medium"/>
                <a:ea typeface="Fira Sans Medium"/>
                <a:cs typeface="Fira Sans Medium"/>
                <a:sym typeface="Fira Sans Medium"/>
              </a:rPr>
              <a:t>Conjunto ordenado de conocimientos, obtenidos o elaborados, mediante el </a:t>
            </a:r>
            <a:r>
              <a:rPr lang="es-ES" sz="3525" b="1" spc="-70" dirty="0">
                <a:solidFill>
                  <a:srgbClr val="0070C0"/>
                </a:solidFill>
                <a:latin typeface="Fira Sans Medium"/>
                <a:ea typeface="Fira Sans Medium"/>
                <a:cs typeface="Fira Sans Medium"/>
                <a:sym typeface="Fira Sans Medium"/>
              </a:rPr>
              <a:t>MÉTODO CIENTÍFICO</a:t>
            </a:r>
            <a:r>
              <a:rPr lang="es-ES" sz="3525" b="1" spc="-70" dirty="0">
                <a:solidFill>
                  <a:srgbClr val="132934"/>
                </a:solidFill>
                <a:latin typeface="Fira Sans Medium"/>
                <a:ea typeface="Fira Sans Medium"/>
                <a:cs typeface="Fira Sans Medium"/>
                <a:sym typeface="Fira Sans Medium"/>
              </a:rPr>
              <a:t>, y NO están referidos, ni a </a:t>
            </a:r>
            <a:r>
              <a:rPr lang="es-ES" sz="3525" b="1" spc="-70" dirty="0">
                <a:solidFill>
                  <a:srgbClr val="0070C0"/>
                </a:solidFill>
                <a:latin typeface="Fira Sans Medium"/>
                <a:ea typeface="Fira Sans Medium"/>
                <a:cs typeface="Fira Sans Medium"/>
                <a:sym typeface="Fira Sans Medium"/>
              </a:rPr>
              <a:t>sistemas vivos</a:t>
            </a:r>
            <a:r>
              <a:rPr lang="es-ES" sz="3525" b="1" spc="-70" dirty="0">
                <a:solidFill>
                  <a:srgbClr val="132934"/>
                </a:solidFill>
                <a:latin typeface="Fira Sans Medium"/>
                <a:ea typeface="Fira Sans Medium"/>
                <a:cs typeface="Fira Sans Medium"/>
                <a:sym typeface="Fira Sans Medium"/>
              </a:rPr>
              <a:t>, ni a  </a:t>
            </a:r>
            <a:r>
              <a:rPr lang="es-ES" sz="3525" b="1" spc="-70" dirty="0">
                <a:solidFill>
                  <a:srgbClr val="0070C0"/>
                </a:solidFill>
                <a:latin typeface="Fira Sans Medium"/>
                <a:ea typeface="Fira Sans Medium"/>
                <a:cs typeface="Fira Sans Medium"/>
                <a:sym typeface="Fira Sans Medium"/>
              </a:rPr>
              <a:t>transformaciones de materia.</a:t>
            </a:r>
          </a:p>
          <a:p>
            <a:pPr algn="just">
              <a:lnSpc>
                <a:spcPts val="4935"/>
              </a:lnSpc>
            </a:pPr>
            <a:endParaRPr lang="es-ES" sz="3525" b="1" spc="-70" dirty="0">
              <a:solidFill>
                <a:srgbClr val="132934"/>
              </a:solidFill>
              <a:latin typeface="Fira Sans Medium"/>
              <a:ea typeface="Fira Sans Medium"/>
              <a:cs typeface="Fira Sans Medium"/>
              <a:sym typeface="Fira Sans Medium"/>
            </a:endParaRPr>
          </a:p>
          <a:p>
            <a:pPr algn="just">
              <a:lnSpc>
                <a:spcPts val="4935"/>
              </a:lnSpc>
            </a:pPr>
            <a:endParaRPr lang="en-US" sz="3525" spc="-70" dirty="0">
              <a:solidFill>
                <a:srgbClr val="132934"/>
              </a:solidFill>
              <a:latin typeface="Fira Sans"/>
              <a:ea typeface="Fira Sans"/>
              <a:cs typeface="Fira Sans"/>
              <a:sym typeface="Fira Sans"/>
            </a:endParaRPr>
          </a:p>
        </p:txBody>
      </p:sp>
      <p:sp>
        <p:nvSpPr>
          <p:cNvPr id="10" name="TextBox 10"/>
          <p:cNvSpPr txBox="1"/>
          <p:nvPr/>
        </p:nvSpPr>
        <p:spPr>
          <a:xfrm>
            <a:off x="6752817" y="3177898"/>
            <a:ext cx="5506684" cy="4469044"/>
          </a:xfrm>
          <a:prstGeom prst="rect">
            <a:avLst/>
          </a:prstGeom>
        </p:spPr>
        <p:txBody>
          <a:bodyPr lIns="0" tIns="0" rIns="0" bIns="0" rtlCol="0" anchor="t">
            <a:spAutoFit/>
          </a:bodyPr>
          <a:lstStyle/>
          <a:p>
            <a:pPr algn="just"/>
            <a:r>
              <a:rPr lang="es-ES" sz="3600" b="1" dirty="0">
                <a:latin typeface="Calibri" pitchFamily="34" charset="0"/>
              </a:rPr>
              <a:t>La primera parte de esta definición describe a la física como una Ciencia Natural, es decir, es un conjunto ordenado de conocimientos obtenidos mediante el método científico.</a:t>
            </a:r>
          </a:p>
          <a:p>
            <a:pPr algn="just">
              <a:lnSpc>
                <a:spcPts val="4935"/>
              </a:lnSpc>
            </a:pPr>
            <a:endParaRPr lang="en-US" sz="3525" spc="-70" dirty="0">
              <a:solidFill>
                <a:srgbClr val="132934"/>
              </a:solidFill>
              <a:latin typeface="Fira Sans"/>
              <a:ea typeface="Fira Sans"/>
              <a:cs typeface="Fira Sans"/>
              <a:sym typeface="Fira Sans"/>
            </a:endParaRPr>
          </a:p>
        </p:txBody>
      </p:sp>
      <p:sp>
        <p:nvSpPr>
          <p:cNvPr id="11" name="TextBox 11"/>
          <p:cNvSpPr txBox="1"/>
          <p:nvPr/>
        </p:nvSpPr>
        <p:spPr>
          <a:xfrm>
            <a:off x="12825372" y="2914425"/>
            <a:ext cx="5302150" cy="2781018"/>
          </a:xfrm>
          <a:prstGeom prst="rect">
            <a:avLst/>
          </a:prstGeom>
        </p:spPr>
        <p:txBody>
          <a:bodyPr lIns="0" tIns="0" rIns="0" bIns="0" rtlCol="0" anchor="t">
            <a:spAutoFit/>
          </a:bodyPr>
          <a:lstStyle/>
          <a:p>
            <a:pPr algn="just"/>
            <a:r>
              <a:rPr lang="es-ES" sz="3600" b="1" dirty="0">
                <a:latin typeface="Calibri" pitchFamily="34" charset="0"/>
              </a:rPr>
              <a:t>La segunda parte de esta definición diferencia a la física de la biología y química. </a:t>
            </a:r>
            <a:endParaRPr lang="es-MX" sz="3600" b="1" dirty="0">
              <a:latin typeface="Calibri" pitchFamily="34" charset="0"/>
            </a:endParaRPr>
          </a:p>
          <a:p>
            <a:pPr algn="just">
              <a:lnSpc>
                <a:spcPts val="4655"/>
              </a:lnSpc>
            </a:pPr>
            <a:endParaRPr lang="en-US" sz="3325" spc="-66" dirty="0">
              <a:solidFill>
                <a:srgbClr val="132934"/>
              </a:solidFill>
              <a:latin typeface="Fira Sans"/>
              <a:ea typeface="Fira Sans"/>
              <a:cs typeface="Fira Sans"/>
              <a:sym typeface="Fira Sans"/>
            </a:endParaRPr>
          </a:p>
        </p:txBody>
      </p:sp>
      <p:sp>
        <p:nvSpPr>
          <p:cNvPr id="2" name="Freeform 2">
            <a:extLst>
              <a:ext uri="{FF2B5EF4-FFF2-40B4-BE49-F238E27FC236}">
                <a16:creationId xmlns:a16="http://schemas.microsoft.com/office/drawing/2014/main" id="{015B7E74-0814-38A7-5E62-BDED1847431F}"/>
              </a:ext>
            </a:extLst>
          </p:cNvPr>
          <p:cNvSpPr/>
          <p:nvPr/>
        </p:nvSpPr>
        <p:spPr>
          <a:xfrm>
            <a:off x="4743659"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extLst>
      <p:ext uri="{BB962C8B-B14F-4D97-AF65-F5344CB8AC3E}">
        <p14:creationId xmlns:p14="http://schemas.microsoft.com/office/powerpoint/2010/main" val="3048515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2 Marcador de contenido">
            <a:extLst>
              <a:ext uri="{FF2B5EF4-FFF2-40B4-BE49-F238E27FC236}">
                <a16:creationId xmlns:a16="http://schemas.microsoft.com/office/drawing/2014/main" id="{04B6BDCF-D3FA-2D52-9D81-4CC4ED0B246C}"/>
              </a:ext>
            </a:extLst>
          </p:cNvPr>
          <p:cNvSpPr txBox="1">
            <a:spLocks/>
          </p:cNvSpPr>
          <p:nvPr/>
        </p:nvSpPr>
        <p:spPr>
          <a:xfrm>
            <a:off x="876299" y="1729740"/>
            <a:ext cx="16535400" cy="75742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26389" indent="-771525" algn="just">
              <a:buFont typeface="Arial" pitchFamily="34" charset="0"/>
              <a:buNone/>
            </a:pPr>
            <a:r>
              <a:rPr lang="es-ES" b="1" dirty="0">
                <a:latin typeface="Calibri" pitchFamily="34" charset="0"/>
              </a:rPr>
              <a:t>1) </a:t>
            </a:r>
            <a:r>
              <a:rPr lang="es-ES" b="1" u="sng" dirty="0">
                <a:latin typeface="Calibri" pitchFamily="34" charset="0"/>
              </a:rPr>
              <a:t>La Mecánica Clásica</a:t>
            </a:r>
            <a:r>
              <a:rPr lang="es-ES" b="1" dirty="0">
                <a:latin typeface="Calibri" pitchFamily="34" charset="0"/>
              </a:rPr>
              <a:t>: Estudia el movimiento de los cuerpos que se mueven a velocidades pequeñas comparadas con la de la luz. </a:t>
            </a:r>
            <a:endParaRPr lang="es-MX" b="1" dirty="0">
              <a:latin typeface="Calibri" pitchFamily="34" charset="0"/>
            </a:endParaRPr>
          </a:p>
          <a:p>
            <a:pPr algn="just">
              <a:buFont typeface="Arial" pitchFamily="34" charset="0"/>
              <a:buNone/>
            </a:pPr>
            <a:r>
              <a:rPr lang="es-ES" b="1" dirty="0">
                <a:latin typeface="Calibri" pitchFamily="34" charset="0"/>
              </a:rPr>
              <a:t> </a:t>
            </a:r>
            <a:endParaRPr lang="es-MX" b="1" dirty="0">
              <a:latin typeface="Calibri" pitchFamily="34" charset="0"/>
            </a:endParaRPr>
          </a:p>
          <a:p>
            <a:pPr algn="just">
              <a:buFont typeface="Arial" pitchFamily="34" charset="0"/>
              <a:buNone/>
            </a:pPr>
            <a:r>
              <a:rPr lang="es-ES" b="1" dirty="0">
                <a:latin typeface="Calibri" pitchFamily="34" charset="0"/>
              </a:rPr>
              <a:t>2) </a:t>
            </a:r>
            <a:r>
              <a:rPr lang="es-ES" b="1" u="sng" dirty="0">
                <a:latin typeface="Calibri" pitchFamily="34" charset="0"/>
              </a:rPr>
              <a:t>La Relatividad</a:t>
            </a:r>
            <a:r>
              <a:rPr lang="es-ES" b="1" dirty="0">
                <a:latin typeface="Calibri" pitchFamily="34" charset="0"/>
              </a:rPr>
              <a:t>: Describe el movimiento de cualquier objeto, incluso de aquellos cuyas velocidades se aproximan a la de la luz (300.000km/s)</a:t>
            </a:r>
            <a:endParaRPr lang="es-MX" b="1" dirty="0">
              <a:latin typeface="Calibri" pitchFamily="34" charset="0"/>
            </a:endParaRPr>
          </a:p>
          <a:p>
            <a:pPr algn="just">
              <a:buFont typeface="Arial" pitchFamily="34" charset="0"/>
              <a:buNone/>
            </a:pPr>
            <a:r>
              <a:rPr lang="es-ES" b="1" dirty="0">
                <a:latin typeface="Calibri" pitchFamily="34" charset="0"/>
              </a:rPr>
              <a:t> </a:t>
            </a:r>
            <a:endParaRPr lang="es-MX" b="1" dirty="0">
              <a:latin typeface="Calibri" pitchFamily="34" charset="0"/>
            </a:endParaRPr>
          </a:p>
          <a:p>
            <a:pPr algn="just">
              <a:buFont typeface="Arial" pitchFamily="34" charset="0"/>
              <a:buNone/>
            </a:pPr>
            <a:r>
              <a:rPr lang="es-ES" b="1" dirty="0">
                <a:latin typeface="Calibri" pitchFamily="34" charset="0"/>
              </a:rPr>
              <a:t>3) </a:t>
            </a:r>
            <a:r>
              <a:rPr lang="es-ES" b="1" u="sng" dirty="0">
                <a:latin typeface="Calibri" pitchFamily="34" charset="0"/>
              </a:rPr>
              <a:t>La Termodinámica</a:t>
            </a:r>
            <a:r>
              <a:rPr lang="es-ES" b="1" dirty="0">
                <a:latin typeface="Calibri" pitchFamily="34" charset="0"/>
              </a:rPr>
              <a:t>: Trata con el calor, el trabajo, la temperatura y el comportamiento estadístico de un gran número de partículas.</a:t>
            </a:r>
            <a:endParaRPr lang="es-MX" b="1" dirty="0">
              <a:latin typeface="Calibri" pitchFamily="34" charset="0"/>
            </a:endParaRPr>
          </a:p>
          <a:p>
            <a:pPr algn="just">
              <a:buFont typeface="Arial" pitchFamily="34" charset="0"/>
              <a:buNone/>
            </a:pPr>
            <a:r>
              <a:rPr lang="es-ES" b="1" dirty="0">
                <a:latin typeface="Calibri" pitchFamily="34" charset="0"/>
              </a:rPr>
              <a:t> </a:t>
            </a:r>
            <a:endParaRPr lang="es-MX" b="1" dirty="0">
              <a:latin typeface="Calibri" pitchFamily="34" charset="0"/>
            </a:endParaRPr>
          </a:p>
          <a:p>
            <a:pPr algn="just">
              <a:buFont typeface="Arial" pitchFamily="34" charset="0"/>
              <a:buNone/>
            </a:pPr>
            <a:r>
              <a:rPr lang="es-ES" b="1" dirty="0">
                <a:latin typeface="Calibri" pitchFamily="34" charset="0"/>
              </a:rPr>
              <a:t>4) </a:t>
            </a:r>
            <a:r>
              <a:rPr lang="es-ES" b="1" u="sng" dirty="0">
                <a:latin typeface="Calibri" pitchFamily="34" charset="0"/>
              </a:rPr>
              <a:t>El Electromagnetismo</a:t>
            </a:r>
            <a:r>
              <a:rPr lang="es-ES" b="1" dirty="0">
                <a:latin typeface="Calibri" pitchFamily="34" charset="0"/>
              </a:rPr>
              <a:t>: Comprende la teoría de la electricidad, el magnetismo y los campos electromagnéticos .</a:t>
            </a:r>
            <a:endParaRPr lang="es-MX" b="1" dirty="0">
              <a:latin typeface="Calibri" pitchFamily="34" charset="0"/>
            </a:endParaRPr>
          </a:p>
          <a:p>
            <a:pPr algn="just">
              <a:buFont typeface="Arial" pitchFamily="34" charset="0"/>
              <a:buNone/>
            </a:pPr>
            <a:r>
              <a:rPr lang="es-ES" b="1" dirty="0">
                <a:latin typeface="Calibri" pitchFamily="34" charset="0"/>
              </a:rPr>
              <a:t> </a:t>
            </a:r>
            <a:endParaRPr lang="es-MX" b="1" dirty="0">
              <a:latin typeface="Calibri" pitchFamily="34" charset="0"/>
            </a:endParaRPr>
          </a:p>
          <a:p>
            <a:pPr algn="just">
              <a:buFont typeface="Arial" pitchFamily="34" charset="0"/>
              <a:buNone/>
            </a:pPr>
            <a:r>
              <a:rPr lang="es-ES" b="1" dirty="0">
                <a:latin typeface="Calibri" pitchFamily="34" charset="0"/>
              </a:rPr>
              <a:t>5) </a:t>
            </a:r>
            <a:r>
              <a:rPr lang="es-ES" b="1" u="sng" dirty="0">
                <a:latin typeface="Calibri" pitchFamily="34" charset="0"/>
              </a:rPr>
              <a:t>La Mecánica Cuántica</a:t>
            </a:r>
            <a:r>
              <a:rPr lang="es-ES" b="1" dirty="0">
                <a:latin typeface="Calibri" pitchFamily="34" charset="0"/>
              </a:rPr>
              <a:t>: Estudia el comportamiento de las partículas, tomando en cuenta el comportamiento ondulatorio de la materia.</a:t>
            </a:r>
            <a:endParaRPr lang="es-MX" b="1" dirty="0">
              <a:latin typeface="Calibri" pitchFamily="34" charset="0"/>
            </a:endParaRPr>
          </a:p>
        </p:txBody>
      </p:sp>
      <p:sp>
        <p:nvSpPr>
          <p:cNvPr id="11" name="1 Título"/>
          <p:cNvSpPr txBox="1">
            <a:spLocks/>
          </p:cNvSpPr>
          <p:nvPr/>
        </p:nvSpPr>
        <p:spPr>
          <a:xfrm>
            <a:off x="2286000" y="272292"/>
            <a:ext cx="13716000" cy="114705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6000" b="1" dirty="0">
                <a:solidFill>
                  <a:srgbClr val="0070C0"/>
                </a:solidFill>
                <a:latin typeface="Calibri" pitchFamily="34" charset="0"/>
              </a:rPr>
              <a:t>ÁREAS FUNDAMENTALES DE LA FÍSICA</a:t>
            </a:r>
            <a:endParaRPr lang="es-MX" sz="6000" b="1" dirty="0">
              <a:solidFill>
                <a:srgbClr val="0070C0"/>
              </a:solidFill>
              <a:latin typeface="Calibri" pitchFamily="34" charset="0"/>
            </a:endParaRPr>
          </a:p>
        </p:txBody>
      </p:sp>
      <p:sp>
        <p:nvSpPr>
          <p:cNvPr id="3" name="Freeform 2">
            <a:extLst>
              <a:ext uri="{FF2B5EF4-FFF2-40B4-BE49-F238E27FC236}">
                <a16:creationId xmlns:a16="http://schemas.microsoft.com/office/drawing/2014/main" id="{DD1FC039-3668-962E-D4E4-FF9DF40A84EE}"/>
              </a:ext>
            </a:extLst>
          </p:cNvPr>
          <p:cNvSpPr/>
          <p:nvPr/>
        </p:nvSpPr>
        <p:spPr>
          <a:xfrm>
            <a:off x="4381499"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extLst>
      <p:ext uri="{BB962C8B-B14F-4D97-AF65-F5344CB8AC3E}">
        <p14:creationId xmlns:p14="http://schemas.microsoft.com/office/powerpoint/2010/main" val="1866704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34B3496-2794-A095-D937-B4A47394CCB5}"/>
              </a:ext>
            </a:extLst>
          </p:cNvPr>
          <p:cNvPicPr>
            <a:picLocks noChangeAspect="1"/>
          </p:cNvPicPr>
          <p:nvPr/>
        </p:nvPicPr>
        <p:blipFill>
          <a:blip r:embed="rId2"/>
          <a:stretch>
            <a:fillRect/>
          </a:stretch>
        </p:blipFill>
        <p:spPr>
          <a:xfrm>
            <a:off x="3421380" y="2019300"/>
            <a:ext cx="11445240" cy="6248400"/>
          </a:xfrm>
          <a:prstGeom prst="rect">
            <a:avLst/>
          </a:prstGeom>
        </p:spPr>
      </p:pic>
      <p:cxnSp>
        <p:nvCxnSpPr>
          <p:cNvPr id="6" name="Conector recto 5">
            <a:extLst>
              <a:ext uri="{FF2B5EF4-FFF2-40B4-BE49-F238E27FC236}">
                <a16:creationId xmlns:a16="http://schemas.microsoft.com/office/drawing/2014/main" id="{71D07050-AE32-37E2-6381-7EA3EAB0E1E1}"/>
              </a:ext>
            </a:extLst>
          </p:cNvPr>
          <p:cNvCxnSpPr/>
          <p:nvPr/>
        </p:nvCxnSpPr>
        <p:spPr>
          <a:xfrm>
            <a:off x="0" y="952500"/>
            <a:ext cx="18288000"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7" name="Conector recto 6">
            <a:extLst>
              <a:ext uri="{FF2B5EF4-FFF2-40B4-BE49-F238E27FC236}">
                <a16:creationId xmlns:a16="http://schemas.microsoft.com/office/drawing/2014/main" id="{994A8E8D-A15D-A2F0-F080-B0A3CA217CFD}"/>
              </a:ext>
            </a:extLst>
          </p:cNvPr>
          <p:cNvCxnSpPr/>
          <p:nvPr/>
        </p:nvCxnSpPr>
        <p:spPr>
          <a:xfrm>
            <a:off x="0" y="9334500"/>
            <a:ext cx="18288000" cy="0"/>
          </a:xfrm>
          <a:prstGeom prst="line">
            <a:avLst/>
          </a:prstGeom>
          <a:ln/>
        </p:spPr>
        <p:style>
          <a:lnRef idx="3">
            <a:schemeClr val="accent3"/>
          </a:lnRef>
          <a:fillRef idx="0">
            <a:schemeClr val="accent3"/>
          </a:fillRef>
          <a:effectRef idx="2">
            <a:schemeClr val="accent3"/>
          </a:effectRef>
          <a:fontRef idx="minor">
            <a:schemeClr val="tx1"/>
          </a:fontRef>
        </p:style>
      </p:cxnSp>
      <p:sp>
        <p:nvSpPr>
          <p:cNvPr id="9" name="Freeform 2">
            <a:extLst>
              <a:ext uri="{FF2B5EF4-FFF2-40B4-BE49-F238E27FC236}">
                <a16:creationId xmlns:a16="http://schemas.microsoft.com/office/drawing/2014/main" id="{E44F0A46-3CA0-CB32-624D-A518F727287E}"/>
              </a:ext>
            </a:extLst>
          </p:cNvPr>
          <p:cNvSpPr/>
          <p:nvPr/>
        </p:nvSpPr>
        <p:spPr>
          <a:xfrm>
            <a:off x="7836780" y="200950"/>
            <a:ext cx="1526800" cy="1503098"/>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128968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6C14BA7D-E094-CBAE-EAF2-19337FD4018F}"/>
              </a:ext>
            </a:extLst>
          </p:cNvPr>
          <p:cNvSpPr txBox="1">
            <a:spLocks/>
          </p:cNvSpPr>
          <p:nvPr/>
        </p:nvSpPr>
        <p:spPr>
          <a:xfrm>
            <a:off x="3867152" y="1229653"/>
            <a:ext cx="10553696" cy="1255068"/>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s-MX" b="1" dirty="0"/>
            </a:br>
            <a:r>
              <a:rPr lang="es-MX" sz="6700" b="1" dirty="0">
                <a:solidFill>
                  <a:srgbClr val="0070C0"/>
                </a:solidFill>
              </a:rPr>
              <a:t>TEMARIOS PAES</a:t>
            </a:r>
            <a:endParaRPr lang="es-MX" sz="6700" dirty="0">
              <a:solidFill>
                <a:srgbClr val="0070C0"/>
              </a:solidFill>
              <a:latin typeface="Calibri" pitchFamily="34" charset="0"/>
            </a:endParaRPr>
          </a:p>
        </p:txBody>
      </p:sp>
      <p:pic>
        <p:nvPicPr>
          <p:cNvPr id="6" name="Imagen 5">
            <a:extLst>
              <a:ext uri="{FF2B5EF4-FFF2-40B4-BE49-F238E27FC236}">
                <a16:creationId xmlns:a16="http://schemas.microsoft.com/office/drawing/2014/main" id="{EEEF4E49-3F9A-2583-E0A4-746CA09877E2}"/>
              </a:ext>
            </a:extLst>
          </p:cNvPr>
          <p:cNvPicPr>
            <a:picLocks noChangeAspect="1"/>
          </p:cNvPicPr>
          <p:nvPr/>
        </p:nvPicPr>
        <p:blipFill>
          <a:blip r:embed="rId2"/>
          <a:stretch>
            <a:fillRect/>
          </a:stretch>
        </p:blipFill>
        <p:spPr>
          <a:xfrm>
            <a:off x="3619500" y="2732747"/>
            <a:ext cx="11049000" cy="6324600"/>
          </a:xfrm>
          <a:prstGeom prst="rect">
            <a:avLst/>
          </a:prstGeom>
        </p:spPr>
      </p:pic>
      <p:cxnSp>
        <p:nvCxnSpPr>
          <p:cNvPr id="2" name="Conector recto 1">
            <a:extLst>
              <a:ext uri="{FF2B5EF4-FFF2-40B4-BE49-F238E27FC236}">
                <a16:creationId xmlns:a16="http://schemas.microsoft.com/office/drawing/2014/main" id="{FCE8EA9D-E520-330A-D6AA-35F4133E7C30}"/>
              </a:ext>
            </a:extLst>
          </p:cNvPr>
          <p:cNvCxnSpPr/>
          <p:nvPr/>
        </p:nvCxnSpPr>
        <p:spPr>
          <a:xfrm>
            <a:off x="0" y="952500"/>
            <a:ext cx="18288000" cy="0"/>
          </a:xfrm>
          <a:prstGeom prst="line">
            <a:avLst/>
          </a:prstGeom>
          <a:ln/>
        </p:spPr>
        <p:style>
          <a:lnRef idx="3">
            <a:schemeClr val="accent3"/>
          </a:lnRef>
          <a:fillRef idx="0">
            <a:schemeClr val="accent3"/>
          </a:fillRef>
          <a:effectRef idx="2">
            <a:schemeClr val="accent3"/>
          </a:effectRef>
          <a:fontRef idx="minor">
            <a:schemeClr val="tx1"/>
          </a:fontRef>
        </p:style>
      </p:cxnSp>
      <p:sp>
        <p:nvSpPr>
          <p:cNvPr id="5" name="Freeform 2">
            <a:extLst>
              <a:ext uri="{FF2B5EF4-FFF2-40B4-BE49-F238E27FC236}">
                <a16:creationId xmlns:a16="http://schemas.microsoft.com/office/drawing/2014/main" id="{4599D2D1-D771-E4E9-6DA5-220CD00F8CAC}"/>
              </a:ext>
            </a:extLst>
          </p:cNvPr>
          <p:cNvSpPr/>
          <p:nvPr/>
        </p:nvSpPr>
        <p:spPr>
          <a:xfrm>
            <a:off x="7836780" y="200950"/>
            <a:ext cx="1526800" cy="1503098"/>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cxnSp>
        <p:nvCxnSpPr>
          <p:cNvPr id="7" name="Conector recto 6">
            <a:extLst>
              <a:ext uri="{FF2B5EF4-FFF2-40B4-BE49-F238E27FC236}">
                <a16:creationId xmlns:a16="http://schemas.microsoft.com/office/drawing/2014/main" id="{972D243D-612E-0D40-4973-FD0024ABA6EB}"/>
              </a:ext>
            </a:extLst>
          </p:cNvPr>
          <p:cNvCxnSpPr/>
          <p:nvPr/>
        </p:nvCxnSpPr>
        <p:spPr>
          <a:xfrm>
            <a:off x="0" y="9334500"/>
            <a:ext cx="18288000"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55477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04F532E-DE52-7ACD-CF9A-C411DA2FFBCD}"/>
            </a:ext>
          </a:extLst>
        </p:cNvPr>
        <p:cNvGrpSpPr/>
        <p:nvPr/>
      </p:nvGrpSpPr>
      <p:grpSpPr>
        <a:xfrm>
          <a:off x="0" y="0"/>
          <a:ext cx="0" cy="0"/>
          <a:chOff x="0" y="0"/>
          <a:chExt cx="0" cy="0"/>
        </a:xfrm>
      </p:grpSpPr>
      <p:sp>
        <p:nvSpPr>
          <p:cNvPr id="3" name="1 Título">
            <a:extLst>
              <a:ext uri="{FF2B5EF4-FFF2-40B4-BE49-F238E27FC236}">
                <a16:creationId xmlns:a16="http://schemas.microsoft.com/office/drawing/2014/main" id="{33743C41-3D77-8A1A-DEE1-B629F2B7DD32}"/>
              </a:ext>
            </a:extLst>
          </p:cNvPr>
          <p:cNvSpPr txBox="1">
            <a:spLocks/>
          </p:cNvSpPr>
          <p:nvPr/>
        </p:nvSpPr>
        <p:spPr>
          <a:xfrm>
            <a:off x="6660126" y="1095204"/>
            <a:ext cx="4891550" cy="140415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6000" b="1" dirty="0">
                <a:solidFill>
                  <a:srgbClr val="0070C0"/>
                </a:solidFill>
                <a:latin typeface="Calibri" pitchFamily="34" charset="0"/>
              </a:rPr>
              <a:t>CINEMÁTICA</a:t>
            </a:r>
          </a:p>
        </p:txBody>
      </p:sp>
      <p:sp>
        <p:nvSpPr>
          <p:cNvPr id="4" name="2 Marcador de contenido">
            <a:extLst>
              <a:ext uri="{FF2B5EF4-FFF2-40B4-BE49-F238E27FC236}">
                <a16:creationId xmlns:a16="http://schemas.microsoft.com/office/drawing/2014/main" id="{196DE131-A6DD-2303-4C37-F41A412CD3FD}"/>
              </a:ext>
            </a:extLst>
          </p:cNvPr>
          <p:cNvSpPr txBox="1">
            <a:spLocks/>
          </p:cNvSpPr>
          <p:nvPr/>
        </p:nvSpPr>
        <p:spPr>
          <a:xfrm>
            <a:off x="1066801" y="2476500"/>
            <a:ext cx="16078200" cy="859988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s-ES" sz="4200" b="1" dirty="0">
                <a:latin typeface="Calibri" pitchFamily="34" charset="0"/>
              </a:rPr>
              <a:t>El área de la física que estudia el movimiento es la mecánica, y existen tres tipos: Clásica, Cuántica y Relativista, cada una con un rango de aplicación específico. En esta unidad analizaremos sólo la mecánica clásica, es decir, aquella que se ocupa del movimiento de los cuerpos cuya velocidad es muy inferior a la de la luz.</a:t>
            </a:r>
            <a:endParaRPr lang="es-MX" sz="4200" b="1" dirty="0">
              <a:latin typeface="Calibri" pitchFamily="34" charset="0"/>
            </a:endParaRPr>
          </a:p>
          <a:p>
            <a:pPr algn="just"/>
            <a:r>
              <a:rPr lang="es-ES" sz="4200" b="1" dirty="0">
                <a:latin typeface="Calibri" pitchFamily="34" charset="0"/>
              </a:rPr>
              <a:t>Como un primer paso en el estudio de la mecánica, es conveniente describir el movimiento en términos del espacio y del tiempo, sin tener en cuenta los agentes presentes que lo producen. Esta parte de la mecánica recibe el nombre de cinemática. </a:t>
            </a:r>
            <a:endParaRPr lang="es-MX" sz="4200" b="1" dirty="0">
              <a:latin typeface="Calibri" pitchFamily="34" charset="0"/>
            </a:endParaRPr>
          </a:p>
        </p:txBody>
      </p:sp>
      <p:sp>
        <p:nvSpPr>
          <p:cNvPr id="2" name="Freeform 2">
            <a:extLst>
              <a:ext uri="{FF2B5EF4-FFF2-40B4-BE49-F238E27FC236}">
                <a16:creationId xmlns:a16="http://schemas.microsoft.com/office/drawing/2014/main" id="{956C22F1-E2A3-6E80-6DF3-CD58B33395DE}"/>
              </a:ext>
            </a:extLst>
          </p:cNvPr>
          <p:cNvSpPr/>
          <p:nvPr/>
        </p:nvSpPr>
        <p:spPr>
          <a:xfrm>
            <a:off x="4343401"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extLst>
      <p:ext uri="{BB962C8B-B14F-4D97-AF65-F5344CB8AC3E}">
        <p14:creationId xmlns:p14="http://schemas.microsoft.com/office/powerpoint/2010/main" val="3791486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322319" y="319608"/>
            <a:ext cx="11262361" cy="1471092"/>
          </a:xfrm>
        </p:spPr>
        <p:txBody>
          <a:bodyPr>
            <a:normAutofit/>
          </a:bodyPr>
          <a:lstStyle/>
          <a:p>
            <a:pPr algn="ctr"/>
            <a:r>
              <a:rPr lang="es-MX" sz="6000" b="1" dirty="0">
                <a:solidFill>
                  <a:srgbClr val="0070C0"/>
                </a:solidFill>
                <a:latin typeface="Calibri" pitchFamily="34" charset="0"/>
              </a:rPr>
              <a:t>DESPLAZAMIENTO Y TRAYECTORIA</a:t>
            </a:r>
          </a:p>
        </p:txBody>
      </p:sp>
      <p:sp>
        <p:nvSpPr>
          <p:cNvPr id="3" name="2 Marcador de contenido"/>
          <p:cNvSpPr>
            <a:spLocks noGrp="1"/>
          </p:cNvSpPr>
          <p:nvPr>
            <p:ph idx="1"/>
          </p:nvPr>
        </p:nvSpPr>
        <p:spPr>
          <a:xfrm>
            <a:off x="1523999" y="1790700"/>
            <a:ext cx="14859000" cy="5012196"/>
          </a:xfrm>
        </p:spPr>
        <p:txBody>
          <a:bodyPr>
            <a:normAutofit/>
          </a:bodyPr>
          <a:lstStyle/>
          <a:p>
            <a:pPr marL="0" indent="0" algn="just">
              <a:buNone/>
            </a:pPr>
            <a:r>
              <a:rPr lang="es-ES" sz="4200" b="1" dirty="0">
                <a:latin typeface="Calibri" pitchFamily="34" charset="0"/>
              </a:rPr>
              <a:t>Se denomina desplazamiento a la distancia lineal que existe entre los dos puntos. El camino tomado se llama trayectoria. Sin embargo, el desplazamiento (</a:t>
            </a:r>
            <a:r>
              <a:rPr lang="el-GR" sz="4200" b="1" dirty="0">
                <a:latin typeface="Calibri" pitchFamily="34" charset="0"/>
              </a:rPr>
              <a:t>Δ</a:t>
            </a:r>
            <a:r>
              <a:rPr lang="es-ES" sz="4200" b="1" dirty="0">
                <a:latin typeface="Calibri" pitchFamily="34" charset="0"/>
              </a:rPr>
              <a:t>x) no queda completamente descrito solo por su magnitud, es necesario especificar también su dirección, es evidente que no es lo mismo desplazarse hacia el Sur que el Norte. </a:t>
            </a:r>
            <a:endParaRPr lang="es-MX" sz="4200" b="1" dirty="0">
              <a:latin typeface="Calibri" pitchFamily="34" charset="0"/>
            </a:endParaRPr>
          </a:p>
        </p:txBody>
      </p:sp>
      <p:pic>
        <p:nvPicPr>
          <p:cNvPr id="1026" name="Picture 2" descr="D:\20070924klpcnafyq_97.Ges.SCO.png"/>
          <p:cNvPicPr>
            <a:picLocks noChangeAspect="1" noChangeArrowheads="1"/>
          </p:cNvPicPr>
          <p:nvPr/>
        </p:nvPicPr>
        <p:blipFill>
          <a:blip r:embed="rId2" cstate="print"/>
          <a:srcRect/>
          <a:stretch>
            <a:fillRect/>
          </a:stretch>
        </p:blipFill>
        <p:spPr bwMode="auto">
          <a:xfrm>
            <a:off x="5639694" y="5182911"/>
            <a:ext cx="9505056" cy="4320480"/>
          </a:xfrm>
          <a:prstGeom prst="rect">
            <a:avLst/>
          </a:prstGeom>
          <a:noFill/>
        </p:spPr>
      </p:pic>
      <p:sp>
        <p:nvSpPr>
          <p:cNvPr id="4" name="Freeform 2">
            <a:extLst>
              <a:ext uri="{FF2B5EF4-FFF2-40B4-BE49-F238E27FC236}">
                <a16:creationId xmlns:a16="http://schemas.microsoft.com/office/drawing/2014/main" id="{F149748E-59FD-D872-9AEE-99C2B953443C}"/>
              </a:ext>
            </a:extLst>
          </p:cNvPr>
          <p:cNvSpPr/>
          <p:nvPr/>
        </p:nvSpPr>
        <p:spPr>
          <a:xfrm>
            <a:off x="4381500" y="-28268"/>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8999"/>
            </a:blip>
            <a:stretch>
              <a:fillRect/>
            </a:stretch>
          </a:blipFill>
        </p:spPr>
        <p:txBody>
          <a:bodyPr/>
          <a:lstStyle/>
          <a:p>
            <a:endParaRPr lang="es-C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157546" y="1731192"/>
            <a:ext cx="7972908" cy="1296144"/>
          </a:xfrm>
        </p:spPr>
        <p:txBody>
          <a:bodyPr>
            <a:normAutofit/>
          </a:bodyPr>
          <a:lstStyle/>
          <a:p>
            <a:pPr algn="ctr"/>
            <a:r>
              <a:rPr lang="es-MX" sz="6000" b="1" dirty="0">
                <a:solidFill>
                  <a:srgbClr val="0070C0"/>
                </a:solidFill>
                <a:latin typeface="Calibri" pitchFamily="34" charset="0"/>
              </a:rPr>
              <a:t>ANÁLISIS VECTORIAL</a:t>
            </a:r>
          </a:p>
        </p:txBody>
      </p:sp>
      <p:sp>
        <p:nvSpPr>
          <p:cNvPr id="3" name="2 Marcador de contenido"/>
          <p:cNvSpPr>
            <a:spLocks noGrp="1"/>
          </p:cNvSpPr>
          <p:nvPr>
            <p:ph idx="1"/>
          </p:nvPr>
        </p:nvSpPr>
        <p:spPr>
          <a:xfrm>
            <a:off x="1584960" y="3485244"/>
            <a:ext cx="16032480" cy="7884876"/>
          </a:xfrm>
        </p:spPr>
        <p:txBody>
          <a:bodyPr>
            <a:normAutofit/>
          </a:bodyPr>
          <a:lstStyle/>
          <a:p>
            <a:pPr marL="0" indent="0" algn="just">
              <a:buNone/>
            </a:pPr>
            <a:r>
              <a:rPr lang="es-ES" sz="4200" b="1" dirty="0">
                <a:latin typeface="Calibri" pitchFamily="34" charset="0"/>
              </a:rPr>
              <a:t>Toda magnitud física que es descrita por su magnitud (cuánto) y dirección, se conoce como cantidad </a:t>
            </a:r>
            <a:r>
              <a:rPr lang="es-ES" sz="4200" b="1" dirty="0">
                <a:solidFill>
                  <a:srgbClr val="0070C0"/>
                </a:solidFill>
                <a:latin typeface="Calibri" pitchFamily="34" charset="0"/>
              </a:rPr>
              <a:t>vectorial</a:t>
            </a:r>
            <a:r>
              <a:rPr lang="es-ES" sz="4200" b="1" dirty="0">
                <a:latin typeface="Calibri" pitchFamily="34" charset="0"/>
              </a:rPr>
              <a:t>, aquella que solo requiere de su magnitud se denomina cantidad </a:t>
            </a:r>
            <a:r>
              <a:rPr lang="es-ES" sz="4200" b="1" dirty="0">
                <a:solidFill>
                  <a:srgbClr val="0070C0"/>
                </a:solidFill>
                <a:latin typeface="Calibri" pitchFamily="34" charset="0"/>
              </a:rPr>
              <a:t>escalar</a:t>
            </a:r>
            <a:r>
              <a:rPr lang="es-ES" sz="4200" b="1" dirty="0">
                <a:latin typeface="Calibri" pitchFamily="34" charset="0"/>
              </a:rPr>
              <a:t>. Por ejemplo, para describir el tiempo o la temperatura, es claro que solo es necesario dar su magnitud, pues no tiene sentido físico asignarle una dirección.</a:t>
            </a:r>
            <a:endParaRPr lang="es-MX" sz="4200" b="1" dirty="0">
              <a:latin typeface="Calibri" pitchFamily="34" charset="0"/>
            </a:endParaRPr>
          </a:p>
        </p:txBody>
      </p:sp>
      <p:sp>
        <p:nvSpPr>
          <p:cNvPr id="4" name="Freeform 2">
            <a:extLst>
              <a:ext uri="{FF2B5EF4-FFF2-40B4-BE49-F238E27FC236}">
                <a16:creationId xmlns:a16="http://schemas.microsoft.com/office/drawing/2014/main" id="{82706AE1-CDB4-115F-2E2A-77C3E3DB4BEF}"/>
              </a:ext>
            </a:extLst>
          </p:cNvPr>
          <p:cNvSpPr/>
          <p:nvPr/>
        </p:nvSpPr>
        <p:spPr>
          <a:xfrm>
            <a:off x="4381500"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C251137-B8B4-BB00-19D6-962474BC7846}"/>
              </a:ext>
            </a:extLst>
          </p:cNvPr>
          <p:cNvPicPr>
            <a:picLocks noChangeAspect="1"/>
          </p:cNvPicPr>
          <p:nvPr/>
        </p:nvPicPr>
        <p:blipFill>
          <a:blip r:embed="rId2"/>
          <a:stretch>
            <a:fillRect/>
          </a:stretch>
        </p:blipFill>
        <p:spPr>
          <a:xfrm>
            <a:off x="6477000" y="1143000"/>
            <a:ext cx="10619509" cy="8001000"/>
          </a:xfrm>
          <a:prstGeom prst="rect">
            <a:avLst/>
          </a:prstGeom>
        </p:spPr>
      </p:pic>
      <p:sp>
        <p:nvSpPr>
          <p:cNvPr id="4" name="Freeform 2">
            <a:extLst>
              <a:ext uri="{FF2B5EF4-FFF2-40B4-BE49-F238E27FC236}">
                <a16:creationId xmlns:a16="http://schemas.microsoft.com/office/drawing/2014/main" id="{4DBF0369-D76D-66B0-C2A5-2BD086D7CF3E}"/>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6477000" y="876300"/>
            <a:ext cx="10690034" cy="8115300"/>
          </a:xfrm>
          <a:prstGeom prst="rect">
            <a:avLst/>
          </a:prstGeom>
          <a:noFill/>
          <a:ln w="9525">
            <a:noFill/>
            <a:miter lim="800000"/>
            <a:headEnd/>
            <a:tailEnd/>
          </a:ln>
        </p:spPr>
      </p:pic>
      <p:sp>
        <p:nvSpPr>
          <p:cNvPr id="4" name="Freeform 2">
            <a:extLst>
              <a:ext uri="{FF2B5EF4-FFF2-40B4-BE49-F238E27FC236}">
                <a16:creationId xmlns:a16="http://schemas.microsoft.com/office/drawing/2014/main" id="{EEA1D738-9366-1854-C438-828FE5870F6F}"/>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448299" y="952500"/>
            <a:ext cx="7391400" cy="1471092"/>
          </a:xfrm>
        </p:spPr>
        <p:txBody>
          <a:bodyPr>
            <a:normAutofit/>
          </a:bodyPr>
          <a:lstStyle/>
          <a:p>
            <a:pPr algn="ctr"/>
            <a:r>
              <a:rPr lang="es-MX" sz="6000" b="1" dirty="0">
                <a:solidFill>
                  <a:srgbClr val="0070C0"/>
                </a:solidFill>
                <a:latin typeface="Calibri" pitchFamily="34" charset="0"/>
              </a:rPr>
              <a:t>RAPIDEZ Y VELOCIDAD</a:t>
            </a:r>
          </a:p>
        </p:txBody>
      </p:sp>
      <p:sp>
        <p:nvSpPr>
          <p:cNvPr id="3" name="2 Marcador de contenido"/>
          <p:cNvSpPr>
            <a:spLocks noGrp="1"/>
          </p:cNvSpPr>
          <p:nvPr>
            <p:ph idx="1"/>
          </p:nvPr>
        </p:nvSpPr>
        <p:spPr>
          <a:xfrm>
            <a:off x="1394458" y="3086100"/>
            <a:ext cx="15499079" cy="8707896"/>
          </a:xfrm>
        </p:spPr>
        <p:txBody>
          <a:bodyPr>
            <a:normAutofit/>
          </a:bodyPr>
          <a:lstStyle/>
          <a:p>
            <a:pPr marL="0" indent="0" algn="just">
              <a:buNone/>
            </a:pPr>
            <a:r>
              <a:rPr lang="es-ES" sz="3600" b="1" dirty="0">
                <a:latin typeface="Calibri" pitchFamily="34" charset="0"/>
              </a:rPr>
              <a:t>La razón entre la magnitud del desplazamiento y el tiempo (</a:t>
            </a:r>
            <a:r>
              <a:rPr lang="el-GR" sz="3600" b="1" dirty="0">
                <a:latin typeface="Calibri" pitchFamily="34" charset="0"/>
              </a:rPr>
              <a:t>Δ</a:t>
            </a:r>
            <a:r>
              <a:rPr lang="es-ES" sz="3600" b="1" dirty="0">
                <a:latin typeface="Calibri" pitchFamily="34" charset="0"/>
              </a:rPr>
              <a:t>x/</a:t>
            </a:r>
            <a:r>
              <a:rPr lang="el-GR" sz="3600" b="1" dirty="0">
                <a:latin typeface="Calibri" pitchFamily="34" charset="0"/>
              </a:rPr>
              <a:t>Δ </a:t>
            </a:r>
            <a:r>
              <a:rPr lang="es-ES" sz="3600" b="1" dirty="0">
                <a:latin typeface="Calibri" pitchFamily="34" charset="0"/>
              </a:rPr>
              <a:t>t) que demora en realizarse se denomina rapidez, por lo tanto, es un escalar. Si a su descripción agregamos la dirección entonces estamos especificando la velocidad, así esta es un vector. Es importante tener presente que esta diferencia, a pesar de que en el diario hablar no existe, tiene un significado físico que se debe respetar. Por tanto, si afirmamos que un auto viaja a </a:t>
            </a:r>
            <a:r>
              <a:rPr lang="es-ES" sz="3600" b="1" dirty="0">
                <a:latin typeface="Calibri" pitchFamily="34" charset="0"/>
                <a:cs typeface="Arial" pitchFamily="34" charset="0"/>
              </a:rPr>
              <a:t>80</a:t>
            </a:r>
            <a:r>
              <a:rPr lang="es-ES" sz="3600" b="1" dirty="0">
                <a:latin typeface="Calibri" pitchFamily="34" charset="0"/>
              </a:rPr>
              <a:t>km/</a:t>
            </a:r>
            <a:r>
              <a:rPr lang="es-ES" sz="3600" b="1" dirty="0" err="1">
                <a:latin typeface="Calibri" pitchFamily="34" charset="0"/>
              </a:rPr>
              <a:t>hr</a:t>
            </a:r>
            <a:r>
              <a:rPr lang="es-ES" sz="3600" b="1" dirty="0">
                <a:latin typeface="Calibri" pitchFamily="34" charset="0"/>
              </a:rPr>
              <a:t>, estamos dando su rapidez, pero si decimos que el auto viaja a </a:t>
            </a:r>
            <a:r>
              <a:rPr lang="es-ES" sz="3600" b="1" dirty="0">
                <a:latin typeface="Calibri" pitchFamily="34" charset="0"/>
                <a:cs typeface="Arial" pitchFamily="34" charset="0"/>
              </a:rPr>
              <a:t>80</a:t>
            </a:r>
            <a:r>
              <a:rPr lang="es-ES" sz="3600" b="1" dirty="0">
                <a:latin typeface="Calibri" pitchFamily="34" charset="0"/>
              </a:rPr>
              <a:t>km/</a:t>
            </a:r>
            <a:r>
              <a:rPr lang="es-ES" sz="3600" b="1" dirty="0" err="1">
                <a:latin typeface="Calibri" pitchFamily="34" charset="0"/>
              </a:rPr>
              <a:t>hr</a:t>
            </a:r>
            <a:r>
              <a:rPr lang="es-ES" sz="3600" b="1" dirty="0">
                <a:latin typeface="Calibri" pitchFamily="34" charset="0"/>
              </a:rPr>
              <a:t> hacia el Sur, estamos entregando su velocidad (v). Cuando se analiza un cuerpo que se mueve rectilíneamente con una velocidad que no varía con el tiempo, es decir, es constante, se dice que se ajusta al M.R.U. (movimiento rectilíneo uniforme).</a:t>
            </a:r>
            <a:endParaRPr lang="es-MX" sz="3600" b="1" dirty="0">
              <a:latin typeface="Calibri" pitchFamily="34" charset="0"/>
            </a:endParaRPr>
          </a:p>
        </p:txBody>
      </p:sp>
      <p:sp>
        <p:nvSpPr>
          <p:cNvPr id="4" name="Freeform 2">
            <a:extLst>
              <a:ext uri="{FF2B5EF4-FFF2-40B4-BE49-F238E27FC236}">
                <a16:creationId xmlns:a16="http://schemas.microsoft.com/office/drawing/2014/main" id="{07CE47BE-3165-78AB-A2C4-488D2B5C9BEC}"/>
              </a:ext>
            </a:extLst>
          </p:cNvPr>
          <p:cNvSpPr/>
          <p:nvPr/>
        </p:nvSpPr>
        <p:spPr>
          <a:xfrm>
            <a:off x="4381500"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8519" y="3695700"/>
            <a:ext cx="11109961" cy="6213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n 4">
            <a:extLst>
              <a:ext uri="{FF2B5EF4-FFF2-40B4-BE49-F238E27FC236}">
                <a16:creationId xmlns:a16="http://schemas.microsoft.com/office/drawing/2014/main" id="{9FACCE06-7022-9048-A903-18F2644175CB}"/>
              </a:ext>
            </a:extLst>
          </p:cNvPr>
          <p:cNvPicPr>
            <a:picLocks noChangeAspect="1"/>
          </p:cNvPicPr>
          <p:nvPr/>
        </p:nvPicPr>
        <p:blipFill>
          <a:blip r:embed="rId3"/>
          <a:stretch>
            <a:fillRect/>
          </a:stretch>
        </p:blipFill>
        <p:spPr>
          <a:xfrm>
            <a:off x="10363200" y="738927"/>
            <a:ext cx="5082540" cy="2935879"/>
          </a:xfrm>
          <a:prstGeom prst="rect">
            <a:avLst/>
          </a:prstGeom>
        </p:spPr>
      </p:pic>
      <p:sp>
        <p:nvSpPr>
          <p:cNvPr id="3" name="Freeform 2">
            <a:extLst>
              <a:ext uri="{FF2B5EF4-FFF2-40B4-BE49-F238E27FC236}">
                <a16:creationId xmlns:a16="http://schemas.microsoft.com/office/drawing/2014/main" id="{FE02CBDF-E5F2-B0C2-9CE2-7C4079FE7305}"/>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4">
              <a:alphaModFix amt="39000"/>
            </a:blip>
            <a:stretch>
              <a:fillRect/>
            </a:stretch>
          </a:blipFill>
        </p:spPr>
        <p:txBody>
          <a:bodyPr/>
          <a:lstStyle/>
          <a:p>
            <a:endParaRPr lang="es-CL"/>
          </a:p>
        </p:txBody>
      </p:sp>
    </p:spTree>
    <p:extLst>
      <p:ext uri="{BB962C8B-B14F-4D97-AF65-F5344CB8AC3E}">
        <p14:creationId xmlns:p14="http://schemas.microsoft.com/office/powerpoint/2010/main" val="1010727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71498" y="693180"/>
            <a:ext cx="17144998" cy="1255068"/>
          </a:xfrm>
        </p:spPr>
        <p:txBody>
          <a:bodyPr>
            <a:normAutofit fontScale="90000"/>
          </a:bodyPr>
          <a:lstStyle/>
          <a:p>
            <a:pPr algn="ctr"/>
            <a:br>
              <a:rPr lang="es-MX" b="1" dirty="0"/>
            </a:br>
            <a:r>
              <a:rPr lang="es-ES" sz="6000" b="1" dirty="0">
                <a:solidFill>
                  <a:srgbClr val="0070C0"/>
                </a:solidFill>
                <a:latin typeface="Calibri" pitchFamily="34" charset="0"/>
              </a:rPr>
              <a:t>SISTEMAS DE COORDENADAS Y MARCOS DE REFERENCIA </a:t>
            </a:r>
            <a:endParaRPr lang="es-MX" sz="6000" dirty="0">
              <a:solidFill>
                <a:srgbClr val="0070C0"/>
              </a:solidFill>
              <a:latin typeface="Calibri" pitchFamily="34" charset="0"/>
            </a:endParaRPr>
          </a:p>
        </p:txBody>
      </p:sp>
      <p:sp>
        <p:nvSpPr>
          <p:cNvPr id="3" name="2 Marcador de contenido"/>
          <p:cNvSpPr>
            <a:spLocks noGrp="1"/>
          </p:cNvSpPr>
          <p:nvPr>
            <p:ph idx="1"/>
          </p:nvPr>
        </p:nvSpPr>
        <p:spPr>
          <a:xfrm>
            <a:off x="1333498" y="2641428"/>
            <a:ext cx="15621000" cy="6167772"/>
          </a:xfrm>
        </p:spPr>
        <p:txBody>
          <a:bodyPr>
            <a:normAutofit/>
          </a:bodyPr>
          <a:lstStyle/>
          <a:p>
            <a:pPr algn="just">
              <a:buNone/>
            </a:pPr>
            <a:r>
              <a:rPr lang="es-ES" b="1" dirty="0">
                <a:latin typeface="Calibri" pitchFamily="34" charset="0"/>
              </a:rPr>
              <a:t>Es la ubicación de un punto en el espacio con respecto a un sistema de referencia, el cual consta de:</a:t>
            </a:r>
            <a:endParaRPr lang="es-MX" b="1" dirty="0">
              <a:latin typeface="Calibri" pitchFamily="34" charset="0"/>
            </a:endParaRPr>
          </a:p>
          <a:p>
            <a:pPr marL="0" indent="0" algn="just">
              <a:buNone/>
            </a:pPr>
            <a:r>
              <a:rPr lang="es-ES" b="1" dirty="0">
                <a:latin typeface="Calibri" pitchFamily="34" charset="0"/>
              </a:rPr>
              <a:t>1)  Un punto de referencia fijo O, llamado origen.</a:t>
            </a:r>
            <a:endParaRPr lang="es-MX" b="1" dirty="0">
              <a:latin typeface="Calibri" pitchFamily="34" charset="0"/>
            </a:endParaRPr>
          </a:p>
          <a:p>
            <a:pPr marL="0" indent="0" algn="just">
              <a:buNone/>
            </a:pPr>
            <a:r>
              <a:rPr lang="es-ES" b="1" dirty="0">
                <a:latin typeface="Calibri" pitchFamily="34" charset="0"/>
              </a:rPr>
              <a:t>2) Un conjunto de ejes específicos o direcciones, con una escala apropiada y una identificación en los ejes.</a:t>
            </a:r>
            <a:endParaRPr lang="es-MX" b="1" dirty="0">
              <a:latin typeface="Calibri" pitchFamily="34" charset="0"/>
            </a:endParaRPr>
          </a:p>
          <a:p>
            <a:pPr marL="0" indent="0" algn="just">
              <a:buNone/>
            </a:pPr>
            <a:r>
              <a:rPr lang="es-ES" b="1" dirty="0">
                <a:latin typeface="Calibri" pitchFamily="34" charset="0"/>
              </a:rPr>
              <a:t>3)  Instrucciones que indiquen como identificar un punto en el espacio respecto al origen y a los ejes.</a:t>
            </a:r>
            <a:endParaRPr lang="es-MX" b="1" dirty="0">
              <a:latin typeface="Calibri" pitchFamily="34" charset="0"/>
            </a:endParaRPr>
          </a:p>
          <a:p>
            <a:pPr marL="0" indent="0" algn="just">
              <a:buNone/>
            </a:pPr>
            <a:r>
              <a:rPr lang="es-ES" b="1" dirty="0">
                <a:latin typeface="Calibri" pitchFamily="34" charset="0"/>
              </a:rPr>
              <a:t>En esta unidad utilizaremos el sistema de coordenadas cartesianas, el cual queda definido por un eje vertical y horizontal denominados x e y respectivamente. O queda establecido por la intersección de x e y, tomaremos x positivo a la derecha de O e y positivo sobre O.</a:t>
            </a:r>
          </a:p>
          <a:p>
            <a:endParaRPr lang="es-ES" dirty="0"/>
          </a:p>
          <a:p>
            <a:pPr>
              <a:buNone/>
            </a:pPr>
            <a:endParaRPr lang="es-ES" dirty="0"/>
          </a:p>
          <a:p>
            <a:endParaRPr lang="es-MX" dirty="0"/>
          </a:p>
          <a:p>
            <a:endParaRPr lang="es-MX" dirty="0"/>
          </a:p>
        </p:txBody>
      </p:sp>
      <p:sp>
        <p:nvSpPr>
          <p:cNvPr id="5" name="Freeform 2">
            <a:extLst>
              <a:ext uri="{FF2B5EF4-FFF2-40B4-BE49-F238E27FC236}">
                <a16:creationId xmlns:a16="http://schemas.microsoft.com/office/drawing/2014/main" id="{FC11C642-29D2-209E-86FC-FDEC5E991ED4}"/>
              </a:ext>
            </a:extLst>
          </p:cNvPr>
          <p:cNvSpPr/>
          <p:nvPr/>
        </p:nvSpPr>
        <p:spPr>
          <a:xfrm>
            <a:off x="4381500"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extLst>
      <p:ext uri="{BB962C8B-B14F-4D97-AF65-F5344CB8AC3E}">
        <p14:creationId xmlns:p14="http://schemas.microsoft.com/office/powerpoint/2010/main" val="3400173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5867400" y="800100"/>
            <a:ext cx="11658601" cy="8317417"/>
          </a:xfrm>
          <a:prstGeom prst="rect">
            <a:avLst/>
          </a:prstGeom>
          <a:noFill/>
          <a:ln w="9525">
            <a:noFill/>
            <a:miter lim="800000"/>
            <a:headEnd/>
            <a:tailEnd/>
          </a:ln>
        </p:spPr>
      </p:pic>
      <p:sp>
        <p:nvSpPr>
          <p:cNvPr id="3" name="Freeform 2">
            <a:extLst>
              <a:ext uri="{FF2B5EF4-FFF2-40B4-BE49-F238E27FC236}">
                <a16:creationId xmlns:a16="http://schemas.microsoft.com/office/drawing/2014/main" id="{8A955C45-F04F-366A-0F5B-833119AE2880}"/>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3582310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3 Marcador de contenido"/>
          <p:cNvPicPr>
            <a:picLocks noGrp="1"/>
          </p:cNvPicPr>
          <p:nvPr>
            <p:ph idx="1"/>
          </p:nvPr>
        </p:nvPicPr>
        <p:blipFill>
          <a:blip r:embed="rId2" cstate="print"/>
          <a:srcRect/>
          <a:stretch>
            <a:fillRect/>
          </a:stretch>
        </p:blipFill>
        <p:spPr bwMode="auto">
          <a:xfrm>
            <a:off x="5943600" y="1712926"/>
            <a:ext cx="11430002" cy="6324601"/>
          </a:xfrm>
          <a:prstGeom prst="rect">
            <a:avLst/>
          </a:prstGeom>
          <a:noFill/>
          <a:ln w="9525">
            <a:noFill/>
            <a:miter lim="800000"/>
            <a:headEnd/>
            <a:tailEnd/>
          </a:ln>
        </p:spPr>
      </p:pic>
      <p:sp>
        <p:nvSpPr>
          <p:cNvPr id="3" name="Freeform 2">
            <a:extLst>
              <a:ext uri="{FF2B5EF4-FFF2-40B4-BE49-F238E27FC236}">
                <a16:creationId xmlns:a16="http://schemas.microsoft.com/office/drawing/2014/main" id="{B00BDCA2-AE64-0E49-98E2-851634460E19}"/>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311352" y="1579104"/>
            <a:ext cx="12344400" cy="1404156"/>
          </a:xfrm>
        </p:spPr>
        <p:txBody>
          <a:bodyPr>
            <a:normAutofit/>
          </a:bodyPr>
          <a:lstStyle/>
          <a:p>
            <a:pPr algn="ctr"/>
            <a:r>
              <a:rPr lang="es-MX" sz="6000" b="1" dirty="0">
                <a:solidFill>
                  <a:srgbClr val="0070C0"/>
                </a:solidFill>
                <a:latin typeface="Calibri" pitchFamily="34" charset="0"/>
              </a:rPr>
              <a:t>ANÁLISIS GRÁFICO</a:t>
            </a:r>
          </a:p>
        </p:txBody>
      </p:sp>
      <p:sp>
        <p:nvSpPr>
          <p:cNvPr id="5" name="4 Marcador de contenido"/>
          <p:cNvSpPr>
            <a:spLocks noGrp="1"/>
          </p:cNvSpPr>
          <p:nvPr>
            <p:ph idx="1"/>
          </p:nvPr>
        </p:nvSpPr>
        <p:spPr>
          <a:xfrm>
            <a:off x="2286000" y="3739344"/>
            <a:ext cx="13716000" cy="5724636"/>
          </a:xfrm>
        </p:spPr>
        <p:txBody>
          <a:bodyPr>
            <a:normAutofit/>
          </a:bodyPr>
          <a:lstStyle/>
          <a:p>
            <a:pPr marL="0" indent="0" algn="just">
              <a:buNone/>
            </a:pPr>
            <a:r>
              <a:rPr lang="es-ES" sz="4800" b="1" dirty="0">
                <a:latin typeface="Calibri" pitchFamily="34" charset="0"/>
              </a:rPr>
              <a:t>Un aspecto importante en el estudio de la cinemática es aquel que tiene relación con la interpretación de la información entregada por gráficos, que describen movimiento de algún cuerpo. </a:t>
            </a:r>
            <a:endParaRPr lang="es-MX" sz="4800" b="1" dirty="0">
              <a:latin typeface="Calibri" pitchFamily="34" charset="0"/>
            </a:endParaRPr>
          </a:p>
        </p:txBody>
      </p:sp>
      <p:sp>
        <p:nvSpPr>
          <p:cNvPr id="4" name="Freeform 2">
            <a:extLst>
              <a:ext uri="{FF2B5EF4-FFF2-40B4-BE49-F238E27FC236}">
                <a16:creationId xmlns:a16="http://schemas.microsoft.com/office/drawing/2014/main" id="{4060CDA6-3A6F-3DFE-3610-850791CFE662}"/>
              </a:ext>
            </a:extLst>
          </p:cNvPr>
          <p:cNvSpPr/>
          <p:nvPr/>
        </p:nvSpPr>
        <p:spPr>
          <a:xfrm>
            <a:off x="4381500"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8999"/>
            </a:blip>
            <a:stretch>
              <a:fillRect/>
            </a:stretch>
          </a:blipFill>
        </p:spPr>
        <p:txBody>
          <a:bodyPr/>
          <a:lstStyle/>
          <a:p>
            <a:endParaRPr lang="es-CL"/>
          </a:p>
        </p:txBody>
      </p:sp>
    </p:spTree>
    <p:extLst>
      <p:ext uri="{BB962C8B-B14F-4D97-AF65-F5344CB8AC3E}">
        <p14:creationId xmlns:p14="http://schemas.microsoft.com/office/powerpoint/2010/main" val="1900506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cstate="print"/>
          <a:srcRect/>
          <a:stretch>
            <a:fillRect/>
          </a:stretch>
        </p:blipFill>
        <p:spPr bwMode="auto">
          <a:xfrm>
            <a:off x="6324600" y="981075"/>
            <a:ext cx="11053743" cy="8324850"/>
          </a:xfrm>
          <a:prstGeom prst="rect">
            <a:avLst/>
          </a:prstGeom>
          <a:noFill/>
          <a:ln w="9525">
            <a:noFill/>
            <a:miter lim="800000"/>
            <a:headEnd/>
            <a:tailEnd/>
          </a:ln>
        </p:spPr>
      </p:pic>
      <p:sp>
        <p:nvSpPr>
          <p:cNvPr id="3" name="Freeform 2">
            <a:extLst>
              <a:ext uri="{FF2B5EF4-FFF2-40B4-BE49-F238E27FC236}">
                <a16:creationId xmlns:a16="http://schemas.microsoft.com/office/drawing/2014/main" id="{F91F1F5A-5D99-2EF5-2A11-8F79AB40D416}"/>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1018144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682176"/>
            <a:ext cx="10485123" cy="5440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4 Marcador de contenido">
            <a:extLst>
              <a:ext uri="{FF2B5EF4-FFF2-40B4-BE49-F238E27FC236}">
                <a16:creationId xmlns:a16="http://schemas.microsoft.com/office/drawing/2014/main" id="{342862C6-F5B4-41DF-CA1E-151DC9E7400F}"/>
              </a:ext>
            </a:extLst>
          </p:cNvPr>
          <p:cNvSpPr txBox="1">
            <a:spLocks/>
          </p:cNvSpPr>
          <p:nvPr/>
        </p:nvSpPr>
        <p:spPr>
          <a:xfrm>
            <a:off x="5604881" y="6667500"/>
            <a:ext cx="12302120" cy="293732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None/>
            </a:pPr>
            <a:r>
              <a:rPr lang="es-ES" sz="4000" dirty="0"/>
              <a:t>La curva de los gráficos anteriormente realizados, son representativas para todo cuerpo que se mueva con velocidad constante. Aunque puede haber múltiples variaciones en función de las condiciones del movimiento.</a:t>
            </a:r>
            <a:endParaRPr lang="es-MX" sz="4000" dirty="0"/>
          </a:p>
        </p:txBody>
      </p:sp>
      <p:sp>
        <p:nvSpPr>
          <p:cNvPr id="5" name="Freeform 2">
            <a:extLst>
              <a:ext uri="{FF2B5EF4-FFF2-40B4-BE49-F238E27FC236}">
                <a16:creationId xmlns:a16="http://schemas.microsoft.com/office/drawing/2014/main" id="{DC8D56DE-7412-854A-E060-FCE2138F5E0B}"/>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3914978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647700"/>
            <a:ext cx="18288000" cy="1363080"/>
          </a:xfrm>
        </p:spPr>
        <p:txBody>
          <a:bodyPr>
            <a:normAutofit/>
          </a:bodyPr>
          <a:lstStyle/>
          <a:p>
            <a:pPr algn="ctr"/>
            <a:r>
              <a:rPr lang="es-MX" sz="6000" b="1" dirty="0">
                <a:solidFill>
                  <a:srgbClr val="0070C0"/>
                </a:solidFill>
                <a:latin typeface="Calibri" pitchFamily="34" charset="0"/>
              </a:rPr>
              <a:t>ACELERACIÓN</a:t>
            </a:r>
          </a:p>
        </p:txBody>
      </p:sp>
      <p:sp>
        <p:nvSpPr>
          <p:cNvPr id="3" name="2 Marcador de contenido"/>
          <p:cNvSpPr>
            <a:spLocks noGrp="1"/>
          </p:cNvSpPr>
          <p:nvPr>
            <p:ph idx="1"/>
          </p:nvPr>
        </p:nvSpPr>
        <p:spPr>
          <a:xfrm>
            <a:off x="1540520" y="2239380"/>
            <a:ext cx="14902159" cy="7686624"/>
          </a:xfrm>
        </p:spPr>
        <p:txBody>
          <a:bodyPr>
            <a:normAutofit/>
          </a:bodyPr>
          <a:lstStyle/>
          <a:p>
            <a:pPr marL="0" indent="0" algn="just">
              <a:buNone/>
            </a:pPr>
            <a:r>
              <a:rPr lang="es-ES" sz="3600" b="1" dirty="0">
                <a:latin typeface="Calibri" pitchFamily="34" charset="0"/>
              </a:rPr>
              <a:t>Cuando la velocidad de una partícula o cuerpo cambia en el tiempo, se dice que está acelerada(o), ya sea para aumentar o disminuir su velocidad, o bien para cambiar la dirección de desplazamiento: a= </a:t>
            </a:r>
            <a:r>
              <a:rPr lang="el-GR" sz="3600" b="1" dirty="0">
                <a:latin typeface="Calibri" pitchFamily="34" charset="0"/>
              </a:rPr>
              <a:t>Δ</a:t>
            </a:r>
            <a:r>
              <a:rPr lang="es-ES" sz="3600" b="1" dirty="0">
                <a:latin typeface="Calibri" pitchFamily="34" charset="0"/>
              </a:rPr>
              <a:t>v/t, a partir de un reordenamiento algebraico de esta ecuación , surgen  las ecuaciones cinemáticas. </a:t>
            </a:r>
          </a:p>
          <a:p>
            <a:pPr marL="0" indent="0" algn="just">
              <a:buNone/>
            </a:pPr>
            <a:r>
              <a:rPr lang="es-ES" sz="3600" b="1" dirty="0">
                <a:latin typeface="Calibri" pitchFamily="34" charset="0"/>
              </a:rPr>
              <a:t>Es importante tener en cuenta que, si un cuerpo viaja con velocidad constante, es decir, con MRU, basta con utilizar la ecuación  v = </a:t>
            </a:r>
            <a:r>
              <a:rPr lang="el-GR" sz="3600" b="1" dirty="0">
                <a:latin typeface="Calibri" pitchFamily="34" charset="0"/>
              </a:rPr>
              <a:t>Δ</a:t>
            </a:r>
            <a:r>
              <a:rPr lang="es-ES" sz="3600" b="1" dirty="0">
                <a:latin typeface="Calibri" pitchFamily="34" charset="0"/>
              </a:rPr>
              <a:t>x/t, pero no es válida si el movimiento es MRUA. Además, es importante tener presente que una ecuación es utilizable si se conocen todos los datos excepto la incógnita.</a:t>
            </a:r>
          </a:p>
          <a:p>
            <a:pPr>
              <a:buNone/>
            </a:pPr>
            <a:endParaRPr lang="es-MX" sz="3600" dirty="0"/>
          </a:p>
          <a:p>
            <a:endParaRPr lang="es-MX" dirty="0"/>
          </a:p>
        </p:txBody>
      </p:sp>
      <p:sp>
        <p:nvSpPr>
          <p:cNvPr id="5" name="Freeform 2">
            <a:extLst>
              <a:ext uri="{FF2B5EF4-FFF2-40B4-BE49-F238E27FC236}">
                <a16:creationId xmlns:a16="http://schemas.microsoft.com/office/drawing/2014/main" id="{05ACCDC0-08B6-E4E7-6FD2-8E133A9C2FC6}"/>
              </a:ext>
            </a:extLst>
          </p:cNvPr>
          <p:cNvSpPr/>
          <p:nvPr/>
        </p:nvSpPr>
        <p:spPr>
          <a:xfrm>
            <a:off x="4381500" y="0"/>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spTree>
    <p:extLst>
      <p:ext uri="{BB962C8B-B14F-4D97-AF65-F5344CB8AC3E}">
        <p14:creationId xmlns:p14="http://schemas.microsoft.com/office/powerpoint/2010/main" val="2918880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524000"/>
            <a:ext cx="10840105" cy="723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2">
            <a:extLst>
              <a:ext uri="{FF2B5EF4-FFF2-40B4-BE49-F238E27FC236}">
                <a16:creationId xmlns:a16="http://schemas.microsoft.com/office/drawing/2014/main" id="{D4241F0C-59D9-F27D-BA2C-0503E499CD55}"/>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3855576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195" name="Picture 3"/>
          <p:cNvPicPr>
            <a:picLocks noGrp="1" noChangeAspect="1" noChangeArrowheads="1"/>
          </p:cNvPicPr>
          <p:nvPr>
            <p:ph idx="1"/>
          </p:nvPr>
        </p:nvPicPr>
        <p:blipFill>
          <a:blip r:embed="rId2" cstate="print"/>
          <a:srcRect/>
          <a:stretch>
            <a:fillRect/>
          </a:stretch>
        </p:blipFill>
        <p:spPr bwMode="auto">
          <a:xfrm>
            <a:off x="6324600" y="1451575"/>
            <a:ext cx="10896600" cy="7383850"/>
          </a:xfrm>
          <a:prstGeom prst="rect">
            <a:avLst/>
          </a:prstGeom>
          <a:noFill/>
          <a:ln w="9525">
            <a:noFill/>
            <a:miter lim="800000"/>
            <a:headEnd/>
            <a:tailEnd/>
          </a:ln>
        </p:spPr>
      </p:pic>
      <p:sp>
        <p:nvSpPr>
          <p:cNvPr id="3" name="Freeform 2">
            <a:extLst>
              <a:ext uri="{FF2B5EF4-FFF2-40B4-BE49-F238E27FC236}">
                <a16:creationId xmlns:a16="http://schemas.microsoft.com/office/drawing/2014/main" id="{9339FC2C-071F-E603-F26C-E481A83CEF10}"/>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1992610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3 Marcador de contenido"/>
          <p:cNvPicPr>
            <a:picLocks noGrp="1"/>
          </p:cNvPicPr>
          <p:nvPr>
            <p:ph idx="1"/>
          </p:nvPr>
        </p:nvPicPr>
        <p:blipFill>
          <a:blip r:embed="rId2" cstate="print"/>
          <a:srcRect/>
          <a:stretch>
            <a:fillRect/>
          </a:stretch>
        </p:blipFill>
        <p:spPr bwMode="auto">
          <a:xfrm>
            <a:off x="5638799" y="25810"/>
            <a:ext cx="12649200" cy="3822290"/>
          </a:xfrm>
          <a:prstGeom prst="rect">
            <a:avLst/>
          </a:prstGeom>
          <a:noFill/>
          <a:ln w="9525">
            <a:noFill/>
            <a:miter lim="800000"/>
            <a:headEnd/>
            <a:tailEnd/>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848100"/>
            <a:ext cx="12649200" cy="641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reeform 2">
            <a:extLst>
              <a:ext uri="{FF2B5EF4-FFF2-40B4-BE49-F238E27FC236}">
                <a16:creationId xmlns:a16="http://schemas.microsoft.com/office/drawing/2014/main" id="{3165B88F-CB8C-D2C7-8740-329F65FA75E1}"/>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4">
              <a:alphaModFix amt="39000"/>
            </a:blip>
            <a:stretch>
              <a:fillRect/>
            </a:stretch>
          </a:blipFill>
        </p:spPr>
        <p:txBody>
          <a:bodyPr/>
          <a:lstStyle/>
          <a:p>
            <a:endParaRPr lang="es-CL"/>
          </a:p>
        </p:txBody>
      </p:sp>
    </p:spTree>
    <p:extLst>
      <p:ext uri="{BB962C8B-B14F-4D97-AF65-F5344CB8AC3E}">
        <p14:creationId xmlns:p14="http://schemas.microsoft.com/office/powerpoint/2010/main" val="100833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1 Título"/>
          <p:cNvSpPr>
            <a:spLocks noGrp="1"/>
          </p:cNvSpPr>
          <p:nvPr>
            <p:ph type="title"/>
          </p:nvPr>
        </p:nvSpPr>
        <p:spPr>
          <a:xfrm>
            <a:off x="5257800" y="419100"/>
            <a:ext cx="12649200" cy="1147056"/>
          </a:xfrm>
        </p:spPr>
        <p:txBody>
          <a:bodyPr>
            <a:normAutofit/>
          </a:bodyPr>
          <a:lstStyle/>
          <a:p>
            <a:pPr algn="ctr"/>
            <a:r>
              <a:rPr lang="es-MX" sz="5400" b="1" dirty="0">
                <a:solidFill>
                  <a:srgbClr val="0070C0"/>
                </a:solidFill>
                <a:latin typeface="Calibri" pitchFamily="34" charset="0"/>
              </a:rPr>
              <a:t>ECUACIONES CINEMÁTICAS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866900"/>
            <a:ext cx="12039600" cy="783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reeform 2">
            <a:extLst>
              <a:ext uri="{FF2B5EF4-FFF2-40B4-BE49-F238E27FC236}">
                <a16:creationId xmlns:a16="http://schemas.microsoft.com/office/drawing/2014/main" id="{941A7B1E-FF22-77AA-D44C-CC5082F2CE03}"/>
              </a:ext>
            </a:extLst>
          </p:cNvPr>
          <p:cNvSpPr/>
          <p:nvPr/>
        </p:nvSpPr>
        <p:spPr>
          <a:xfrm>
            <a:off x="21926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400800" y="0"/>
            <a:ext cx="11508985" cy="5334000"/>
          </a:xfrm>
          <a:prstGeom prst="rect">
            <a:avLst/>
          </a:prstGeom>
        </p:spPr>
      </p:pic>
      <p:sp>
        <p:nvSpPr>
          <p:cNvPr id="4" name="Freeform 2">
            <a:extLst>
              <a:ext uri="{FF2B5EF4-FFF2-40B4-BE49-F238E27FC236}">
                <a16:creationId xmlns:a16="http://schemas.microsoft.com/office/drawing/2014/main" id="{A96096AD-B30E-4A69-8E5D-7CE3DB4AEA1A}"/>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636301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4 Marcador de contenido"/>
          <p:cNvSpPr>
            <a:spLocks noGrp="1"/>
          </p:cNvSpPr>
          <p:nvPr>
            <p:ph idx="1"/>
          </p:nvPr>
        </p:nvSpPr>
        <p:spPr>
          <a:xfrm>
            <a:off x="6019800" y="6515100"/>
            <a:ext cx="11803134" cy="1910916"/>
          </a:xfrm>
        </p:spPr>
        <p:txBody>
          <a:bodyPr>
            <a:normAutofit/>
          </a:bodyPr>
          <a:lstStyle/>
          <a:p>
            <a:pPr>
              <a:buNone/>
            </a:pPr>
            <a:endParaRPr lang="es-ES" dirty="0"/>
          </a:p>
          <a:p>
            <a:pPr algn="just">
              <a:buNone/>
            </a:pPr>
            <a:r>
              <a:rPr lang="es-ES" b="1" dirty="0"/>
              <a:t> </a:t>
            </a:r>
            <a:r>
              <a:rPr lang="es-ES" b="1" dirty="0">
                <a:latin typeface="Calibri" pitchFamily="34" charset="0"/>
              </a:rPr>
              <a:t>Las curvas de los gráficos anteriores son representativas para todo cuerpo que se mueve con aceleración constante.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482306"/>
            <a:ext cx="105845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2">
            <a:extLst>
              <a:ext uri="{FF2B5EF4-FFF2-40B4-BE49-F238E27FC236}">
                <a16:creationId xmlns:a16="http://schemas.microsoft.com/office/drawing/2014/main" id="{08E438AB-3222-13FB-9080-3EE809176C1E}"/>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2023715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F52CC03-5358-7F41-EC02-D25065123E99}"/>
              </a:ext>
            </a:extLst>
          </p:cNvPr>
          <p:cNvPicPr>
            <a:picLocks noChangeAspect="1"/>
          </p:cNvPicPr>
          <p:nvPr/>
        </p:nvPicPr>
        <p:blipFill>
          <a:blip r:embed="rId2"/>
          <a:stretch>
            <a:fillRect/>
          </a:stretch>
        </p:blipFill>
        <p:spPr>
          <a:xfrm>
            <a:off x="6831730" y="398219"/>
            <a:ext cx="10237070" cy="4739136"/>
          </a:xfrm>
          <a:prstGeom prst="rect">
            <a:avLst/>
          </a:prstGeom>
        </p:spPr>
      </p:pic>
      <p:pic>
        <p:nvPicPr>
          <p:cNvPr id="10" name="Imagen 9">
            <a:extLst>
              <a:ext uri="{FF2B5EF4-FFF2-40B4-BE49-F238E27FC236}">
                <a16:creationId xmlns:a16="http://schemas.microsoft.com/office/drawing/2014/main" id="{830CFB38-6D20-739F-DBF3-75F6D256A8F5}"/>
              </a:ext>
            </a:extLst>
          </p:cNvPr>
          <p:cNvPicPr>
            <a:picLocks noChangeAspect="1"/>
          </p:cNvPicPr>
          <p:nvPr/>
        </p:nvPicPr>
        <p:blipFill>
          <a:blip r:embed="rId3"/>
          <a:stretch>
            <a:fillRect/>
          </a:stretch>
        </p:blipFill>
        <p:spPr>
          <a:xfrm>
            <a:off x="6831731" y="5087604"/>
            <a:ext cx="10237069" cy="4801177"/>
          </a:xfrm>
          <a:prstGeom prst="rect">
            <a:avLst/>
          </a:prstGeom>
        </p:spPr>
      </p:pic>
      <p:sp>
        <p:nvSpPr>
          <p:cNvPr id="3" name="Freeform 2">
            <a:extLst>
              <a:ext uri="{FF2B5EF4-FFF2-40B4-BE49-F238E27FC236}">
                <a16:creationId xmlns:a16="http://schemas.microsoft.com/office/drawing/2014/main" id="{2B8F678B-BF09-9415-26FF-79150BD3BAEB}"/>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4">
              <a:alphaModFix amt="39000"/>
            </a:blip>
            <a:stretch>
              <a:fillRect/>
            </a:stretch>
          </a:blipFill>
        </p:spPr>
        <p:txBody>
          <a:bodyPr/>
          <a:lstStyle/>
          <a:p>
            <a:endParaRPr lang="es-CL"/>
          </a:p>
        </p:txBody>
      </p:sp>
    </p:spTree>
    <p:extLst>
      <p:ext uri="{BB962C8B-B14F-4D97-AF65-F5344CB8AC3E}">
        <p14:creationId xmlns:p14="http://schemas.microsoft.com/office/powerpoint/2010/main" val="934108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411957"/>
            <a:ext cx="13716000" cy="1714500"/>
          </a:xfrm>
        </p:spPr>
        <p:txBody>
          <a:bodyPr>
            <a:normAutofit/>
          </a:bodyPr>
          <a:lstStyle/>
          <a:p>
            <a:r>
              <a:rPr lang="es-CL" sz="6000" b="1" dirty="0">
                <a:solidFill>
                  <a:srgbClr val="0070C0"/>
                </a:solidFill>
                <a:latin typeface="Calibri" pitchFamily="34" charset="0"/>
                <a:cs typeface="Calibri" pitchFamily="34" charset="0"/>
              </a:rPr>
              <a:t>RELATIVIDAD DEL MOVIMIENTO</a:t>
            </a:r>
            <a:endParaRPr lang="en-US" sz="6000" b="1" dirty="0">
              <a:solidFill>
                <a:srgbClr val="0070C0"/>
              </a:solidFill>
              <a:latin typeface="Calibri" pitchFamily="34" charset="0"/>
              <a:cs typeface="Calibri" pitchFamily="34" charset="0"/>
            </a:endParaRPr>
          </a:p>
        </p:txBody>
      </p:sp>
      <p:sp>
        <p:nvSpPr>
          <p:cNvPr id="3" name="2 Marcador de contenido"/>
          <p:cNvSpPr>
            <a:spLocks noGrp="1"/>
          </p:cNvSpPr>
          <p:nvPr>
            <p:ph idx="1"/>
          </p:nvPr>
        </p:nvSpPr>
        <p:spPr>
          <a:xfrm>
            <a:off x="838200" y="2382441"/>
            <a:ext cx="16611600" cy="6788945"/>
          </a:xfrm>
        </p:spPr>
        <p:txBody>
          <a:bodyPr>
            <a:normAutofit lnSpcReduction="10000"/>
          </a:bodyPr>
          <a:lstStyle/>
          <a:p>
            <a:pPr algn="just"/>
            <a:r>
              <a:rPr lang="es-ES" sz="4200" dirty="0">
                <a:solidFill>
                  <a:srgbClr val="333333"/>
                </a:solidFill>
                <a:latin typeface="Calibri" pitchFamily="34" charset="0"/>
                <a:cs typeface="Calibri" pitchFamily="34" charset="0"/>
              </a:rPr>
              <a:t>Cuando medimos una velocidad tomamos como referencia una </a:t>
            </a:r>
            <a:r>
              <a:rPr lang="es-ES" sz="4200" b="1" dirty="0">
                <a:solidFill>
                  <a:srgbClr val="333333"/>
                </a:solidFill>
                <a:latin typeface="Calibri" pitchFamily="34" charset="0"/>
                <a:cs typeface="Calibri" pitchFamily="34" charset="0"/>
              </a:rPr>
              <a:t>"posición fija"</a:t>
            </a:r>
            <a:r>
              <a:rPr lang="es-ES" sz="4200" dirty="0">
                <a:solidFill>
                  <a:srgbClr val="333333"/>
                </a:solidFill>
                <a:latin typeface="Calibri" pitchFamily="34" charset="0"/>
                <a:cs typeface="Calibri" pitchFamily="34" charset="0"/>
              </a:rPr>
              <a:t> de algún cuerpo para realizar las medidas. Dicho de otra forma, tomamos como referencia algún cuerpo que se considere en reposo y medimos las velocidades de los demás </a:t>
            </a:r>
            <a:r>
              <a:rPr lang="es-ES" sz="4200" b="1" dirty="0">
                <a:solidFill>
                  <a:srgbClr val="333333"/>
                </a:solidFill>
                <a:latin typeface="Calibri" pitchFamily="34" charset="0"/>
                <a:cs typeface="Calibri" pitchFamily="34" charset="0"/>
              </a:rPr>
              <a:t>relativas a él</a:t>
            </a:r>
            <a:r>
              <a:rPr lang="es-ES" sz="4200" dirty="0">
                <a:solidFill>
                  <a:srgbClr val="333333"/>
                </a:solidFill>
                <a:latin typeface="Calibri" pitchFamily="34" charset="0"/>
                <a:cs typeface="Calibri" pitchFamily="34" charset="0"/>
              </a:rPr>
              <a:t> o referidas a él.</a:t>
            </a:r>
          </a:p>
          <a:p>
            <a:pPr algn="just"/>
            <a:endParaRPr lang="es-ES" sz="4200" dirty="0">
              <a:solidFill>
                <a:srgbClr val="333333"/>
              </a:solidFill>
              <a:latin typeface="Calibri" pitchFamily="34" charset="0"/>
              <a:cs typeface="Calibri" pitchFamily="34" charset="0"/>
            </a:endParaRPr>
          </a:p>
          <a:p>
            <a:pPr algn="just"/>
            <a:endParaRPr lang="es-ES" sz="4200" dirty="0">
              <a:solidFill>
                <a:srgbClr val="333333"/>
              </a:solidFill>
              <a:latin typeface="Calibri" pitchFamily="34" charset="0"/>
              <a:cs typeface="Calibri" pitchFamily="34" charset="0"/>
            </a:endParaRPr>
          </a:p>
          <a:p>
            <a:pPr algn="just"/>
            <a:r>
              <a:rPr lang="es-ES" sz="4200" dirty="0">
                <a:solidFill>
                  <a:srgbClr val="333333"/>
                </a:solidFill>
                <a:latin typeface="Calibri" pitchFamily="34" charset="0"/>
                <a:cs typeface="Calibri" pitchFamily="34" charset="0"/>
              </a:rPr>
              <a:t>Si usamos un sistema no inercial, las velocidades se restan, de un modo más claro si un cuerpo 1 se mueve a v</a:t>
            </a:r>
            <a:r>
              <a:rPr lang="es-ES" sz="4200" baseline="-25000" dirty="0">
                <a:solidFill>
                  <a:srgbClr val="333333"/>
                </a:solidFill>
                <a:latin typeface="Calibri" pitchFamily="34" charset="0"/>
                <a:cs typeface="Calibri" pitchFamily="34" charset="0"/>
              </a:rPr>
              <a:t>1</a:t>
            </a:r>
            <a:r>
              <a:rPr lang="es-ES" sz="4200" dirty="0">
                <a:solidFill>
                  <a:srgbClr val="333333"/>
                </a:solidFill>
                <a:latin typeface="Calibri" pitchFamily="34" charset="0"/>
                <a:cs typeface="Calibri" pitchFamily="34" charset="0"/>
              </a:rPr>
              <a:t> y un cuerpo 2 a v</a:t>
            </a:r>
            <a:r>
              <a:rPr lang="es-ES" sz="4200" baseline="-25000" dirty="0">
                <a:solidFill>
                  <a:srgbClr val="333333"/>
                </a:solidFill>
                <a:latin typeface="Calibri" pitchFamily="34" charset="0"/>
                <a:cs typeface="Calibri" pitchFamily="34" charset="0"/>
              </a:rPr>
              <a:t>2, </a:t>
            </a:r>
            <a:r>
              <a:rPr lang="es-ES" sz="4200" dirty="0">
                <a:solidFill>
                  <a:srgbClr val="333333"/>
                </a:solidFill>
                <a:latin typeface="Calibri" pitchFamily="34" charset="0"/>
                <a:cs typeface="Calibri" pitchFamily="34" charset="0"/>
              </a:rPr>
              <a:t>entonces el movimiento de 1 respecto a 2, es decir, considerando que 2 se encuentra en reposo y 1 en movimiento, y la magnitud de la velocidad  es v</a:t>
            </a:r>
            <a:r>
              <a:rPr lang="es-ES" sz="4200" baseline="-25000" dirty="0">
                <a:solidFill>
                  <a:srgbClr val="333333"/>
                </a:solidFill>
                <a:latin typeface="Calibri" pitchFamily="34" charset="0"/>
                <a:cs typeface="Calibri" pitchFamily="34" charset="0"/>
              </a:rPr>
              <a:t>12</a:t>
            </a:r>
            <a:r>
              <a:rPr lang="es-ES" sz="4200" dirty="0">
                <a:solidFill>
                  <a:srgbClr val="333333"/>
                </a:solidFill>
                <a:latin typeface="Calibri" pitchFamily="34" charset="0"/>
                <a:cs typeface="Calibri" pitchFamily="34" charset="0"/>
              </a:rPr>
              <a:t> =</a:t>
            </a:r>
            <a:r>
              <a:rPr kumimoji="0" lang="es-ES" sz="4200" b="0" i="0" u="none" strike="noStrike" kern="1200" cap="none" spc="0" normalizeH="0" baseline="0" noProof="0" dirty="0">
                <a:ln>
                  <a:noFill/>
                </a:ln>
                <a:solidFill>
                  <a:srgbClr val="333333"/>
                </a:solidFill>
                <a:effectLst/>
                <a:uLnTx/>
                <a:uFillTx/>
                <a:latin typeface="Calibri" pitchFamily="34" charset="0"/>
                <a:ea typeface="+mn-ea"/>
                <a:cs typeface="Calibri" pitchFamily="34" charset="0"/>
              </a:rPr>
              <a:t> v</a:t>
            </a:r>
            <a:r>
              <a:rPr kumimoji="0" lang="es-ES" sz="4200" b="0" i="0" u="none" strike="noStrike" kern="1200" cap="none" spc="0" normalizeH="0" baseline="-25000" noProof="0" dirty="0">
                <a:ln>
                  <a:noFill/>
                </a:ln>
                <a:solidFill>
                  <a:srgbClr val="333333"/>
                </a:solidFill>
                <a:effectLst/>
                <a:uLnTx/>
                <a:uFillTx/>
                <a:latin typeface="Calibri" pitchFamily="34" charset="0"/>
                <a:ea typeface="+mn-ea"/>
                <a:cs typeface="Calibri" pitchFamily="34" charset="0"/>
              </a:rPr>
              <a:t>1</a:t>
            </a:r>
            <a:r>
              <a:rPr kumimoji="0" lang="es-ES" sz="4200" b="0" i="0" u="none" strike="noStrike" kern="1200" cap="none" spc="0" normalizeH="0" noProof="0" dirty="0">
                <a:ln>
                  <a:noFill/>
                </a:ln>
                <a:solidFill>
                  <a:srgbClr val="333333"/>
                </a:solidFill>
                <a:effectLst/>
                <a:uLnTx/>
                <a:uFillTx/>
                <a:latin typeface="Calibri" pitchFamily="34" charset="0"/>
                <a:ea typeface="+mn-ea"/>
                <a:cs typeface="Calibri" pitchFamily="34" charset="0"/>
              </a:rPr>
              <a:t> - </a:t>
            </a:r>
            <a:r>
              <a:rPr lang="es-ES" sz="4200" dirty="0">
                <a:solidFill>
                  <a:srgbClr val="333333"/>
                </a:solidFill>
                <a:latin typeface="Calibri" pitchFamily="34" charset="0"/>
                <a:cs typeface="Calibri" pitchFamily="34" charset="0"/>
              </a:rPr>
              <a:t>v</a:t>
            </a:r>
            <a:r>
              <a:rPr lang="es-ES" sz="4200" baseline="-25000" dirty="0">
                <a:solidFill>
                  <a:srgbClr val="333333"/>
                </a:solidFill>
                <a:latin typeface="Calibri" pitchFamily="34" charset="0"/>
                <a:cs typeface="Calibri" pitchFamily="34" charset="0"/>
              </a:rPr>
              <a:t>2</a:t>
            </a:r>
            <a:endParaRPr lang="en-US" sz="4200" dirty="0">
              <a:latin typeface="Calibri" pitchFamily="34" charset="0"/>
              <a:cs typeface="Calibri" pitchFamily="34" charset="0"/>
            </a:endParaRPr>
          </a:p>
        </p:txBody>
      </p:sp>
      <p:sp>
        <p:nvSpPr>
          <p:cNvPr id="5" name="Freeform 2">
            <a:extLst>
              <a:ext uri="{FF2B5EF4-FFF2-40B4-BE49-F238E27FC236}">
                <a16:creationId xmlns:a16="http://schemas.microsoft.com/office/drawing/2014/main" id="{057085FE-FA28-39A4-BDDD-7FE8987906F1}"/>
              </a:ext>
            </a:extLst>
          </p:cNvPr>
          <p:cNvSpPr/>
          <p:nvPr/>
        </p:nvSpPr>
        <p:spPr>
          <a:xfrm>
            <a:off x="3505200" y="-11061"/>
            <a:ext cx="9525000" cy="10287000"/>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2">
              <a:alphaModFix amt="8999"/>
            </a:blip>
            <a:stretch>
              <a:fillRect/>
            </a:stretch>
          </a:blipFill>
        </p:spPr>
        <p:txBody>
          <a:bodyPr/>
          <a:lstStyle/>
          <a:p>
            <a:endParaRPr lang="es-CL"/>
          </a:p>
        </p:txBody>
      </p:sp>
      <p:pic>
        <p:nvPicPr>
          <p:cNvPr id="6" name="Imagen 5">
            <a:extLst>
              <a:ext uri="{FF2B5EF4-FFF2-40B4-BE49-F238E27FC236}">
                <a16:creationId xmlns:a16="http://schemas.microsoft.com/office/drawing/2014/main" id="{309E9854-0338-A4B7-8A4F-204DF1CD3047}"/>
              </a:ext>
            </a:extLst>
          </p:cNvPr>
          <p:cNvPicPr>
            <a:picLocks noChangeAspect="1"/>
          </p:cNvPicPr>
          <p:nvPr/>
        </p:nvPicPr>
        <p:blipFill>
          <a:blip r:embed="rId3"/>
          <a:stretch>
            <a:fillRect/>
          </a:stretch>
        </p:blipFill>
        <p:spPr>
          <a:xfrm>
            <a:off x="1754720" y="4776866"/>
            <a:ext cx="14778560" cy="1281034"/>
          </a:xfrm>
          <a:prstGeom prst="rect">
            <a:avLst/>
          </a:prstGeom>
        </p:spPr>
      </p:pic>
    </p:spTree>
    <p:extLst>
      <p:ext uri="{BB962C8B-B14F-4D97-AF65-F5344CB8AC3E}">
        <p14:creationId xmlns:p14="http://schemas.microsoft.com/office/powerpoint/2010/main" val="2454944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Imagen 6" descr="Texto, Carta&#10;&#10;Descripción generada automáticamente">
            <a:extLst>
              <a:ext uri="{FF2B5EF4-FFF2-40B4-BE49-F238E27FC236}">
                <a16:creationId xmlns:a16="http://schemas.microsoft.com/office/drawing/2014/main" id="{7B5769F8-8AF5-43D7-99A2-9AA04464575C}"/>
              </a:ext>
            </a:extLst>
          </p:cNvPr>
          <p:cNvPicPr>
            <a:picLocks noChangeAspect="1"/>
          </p:cNvPicPr>
          <p:nvPr/>
        </p:nvPicPr>
        <p:blipFill>
          <a:blip r:embed="rId2"/>
          <a:stretch>
            <a:fillRect/>
          </a:stretch>
        </p:blipFill>
        <p:spPr>
          <a:xfrm>
            <a:off x="6095999" y="0"/>
            <a:ext cx="11658601" cy="6137317"/>
          </a:xfrm>
          <a:prstGeom prst="rect">
            <a:avLst/>
          </a:prstGeom>
        </p:spPr>
      </p:pic>
      <p:sp>
        <p:nvSpPr>
          <p:cNvPr id="3" name="Freeform 2">
            <a:extLst>
              <a:ext uri="{FF2B5EF4-FFF2-40B4-BE49-F238E27FC236}">
                <a16:creationId xmlns:a16="http://schemas.microsoft.com/office/drawing/2014/main" id="{83994AC3-C953-ABEE-83AD-E3EB4F4AF661}"/>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1561504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Imagen 4" descr="Texto, Carta&#10;&#10;Descripción generada automáticamente">
            <a:extLst>
              <a:ext uri="{FF2B5EF4-FFF2-40B4-BE49-F238E27FC236}">
                <a16:creationId xmlns:a16="http://schemas.microsoft.com/office/drawing/2014/main" id="{04F1894D-6D66-40C8-926E-613C28410CB4}"/>
              </a:ext>
            </a:extLst>
          </p:cNvPr>
          <p:cNvPicPr>
            <a:picLocks noChangeAspect="1"/>
          </p:cNvPicPr>
          <p:nvPr/>
        </p:nvPicPr>
        <p:blipFill>
          <a:blip r:embed="rId2"/>
          <a:stretch>
            <a:fillRect/>
          </a:stretch>
        </p:blipFill>
        <p:spPr>
          <a:xfrm>
            <a:off x="6400800" y="0"/>
            <a:ext cx="11367132" cy="5564088"/>
          </a:xfrm>
          <a:prstGeom prst="rect">
            <a:avLst/>
          </a:prstGeom>
        </p:spPr>
      </p:pic>
      <p:sp>
        <p:nvSpPr>
          <p:cNvPr id="3" name="Freeform 2">
            <a:extLst>
              <a:ext uri="{FF2B5EF4-FFF2-40B4-BE49-F238E27FC236}">
                <a16:creationId xmlns:a16="http://schemas.microsoft.com/office/drawing/2014/main" id="{0D00DF78-086A-02D6-911D-B702B961FF3E}"/>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3">
              <a:alphaModFix amt="39000"/>
            </a:blip>
            <a:stretch>
              <a:fillRect/>
            </a:stretch>
          </a:blipFill>
        </p:spPr>
        <p:txBody>
          <a:bodyPr/>
          <a:lstStyle/>
          <a:p>
            <a:endParaRPr lang="es-CL"/>
          </a:p>
        </p:txBody>
      </p:sp>
    </p:spTree>
    <p:extLst>
      <p:ext uri="{BB962C8B-B14F-4D97-AF65-F5344CB8AC3E}">
        <p14:creationId xmlns:p14="http://schemas.microsoft.com/office/powerpoint/2010/main" val="498641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Imagen 5" descr="Imagen de la pantalla de un celular con texto&#10;&#10;Descripción generada automáticamente con confianza media">
            <a:extLst>
              <a:ext uri="{FF2B5EF4-FFF2-40B4-BE49-F238E27FC236}">
                <a16:creationId xmlns:a16="http://schemas.microsoft.com/office/drawing/2014/main" id="{AEEE7BCA-F21E-4007-B0ED-D2076749A39D}"/>
              </a:ext>
            </a:extLst>
          </p:cNvPr>
          <p:cNvPicPr>
            <a:picLocks noChangeAspect="1"/>
          </p:cNvPicPr>
          <p:nvPr/>
        </p:nvPicPr>
        <p:blipFill>
          <a:blip r:embed="rId3"/>
          <a:stretch>
            <a:fillRect/>
          </a:stretch>
        </p:blipFill>
        <p:spPr>
          <a:xfrm>
            <a:off x="6005053" y="0"/>
            <a:ext cx="11901948" cy="7311737"/>
          </a:xfrm>
          <a:prstGeom prst="rect">
            <a:avLst/>
          </a:prstGeom>
        </p:spPr>
      </p:pic>
      <p:sp>
        <p:nvSpPr>
          <p:cNvPr id="3" name="Freeform 2">
            <a:extLst>
              <a:ext uri="{FF2B5EF4-FFF2-40B4-BE49-F238E27FC236}">
                <a16:creationId xmlns:a16="http://schemas.microsoft.com/office/drawing/2014/main" id="{6478D650-0901-C2C2-663B-FFFE3451C0EC}"/>
              </a:ext>
            </a:extLst>
          </p:cNvPr>
          <p:cNvSpPr/>
          <p:nvPr/>
        </p:nvSpPr>
        <p:spPr>
          <a:xfrm>
            <a:off x="228600" y="2474703"/>
            <a:ext cx="5013959" cy="5337594"/>
          </a:xfrm>
          <a:custGeom>
            <a:avLst/>
            <a:gdLst/>
            <a:ahLst/>
            <a:cxnLst/>
            <a:rect l="l" t="t" r="r" b="b"/>
            <a:pathLst>
              <a:path w="14817023" h="14779980">
                <a:moveTo>
                  <a:pt x="0" y="0"/>
                </a:moveTo>
                <a:lnTo>
                  <a:pt x="14817022" y="0"/>
                </a:lnTo>
                <a:lnTo>
                  <a:pt x="14817022" y="14779980"/>
                </a:lnTo>
                <a:lnTo>
                  <a:pt x="0" y="14779980"/>
                </a:lnTo>
                <a:lnTo>
                  <a:pt x="0" y="0"/>
                </a:lnTo>
                <a:close/>
              </a:path>
            </a:pathLst>
          </a:custGeom>
          <a:blipFill>
            <a:blip r:embed="rId4">
              <a:alphaModFix amt="39000"/>
            </a:blip>
            <a:stretch>
              <a:fillRect/>
            </a:stretch>
          </a:blipFill>
        </p:spPr>
        <p:txBody>
          <a:bodyPr/>
          <a:lstStyle/>
          <a:p>
            <a:endParaRPr lang="es-CL"/>
          </a:p>
        </p:txBody>
      </p:sp>
    </p:spTree>
    <p:extLst>
      <p:ext uri="{BB962C8B-B14F-4D97-AF65-F5344CB8AC3E}">
        <p14:creationId xmlns:p14="http://schemas.microsoft.com/office/powerpoint/2010/main" val="1374239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EDDF"/>
        </a:solidFill>
        <a:effectLst/>
      </p:bgPr>
    </p:bg>
    <p:spTree>
      <p:nvGrpSpPr>
        <p:cNvPr id="1" name=""/>
        <p:cNvGrpSpPr/>
        <p:nvPr/>
      </p:nvGrpSpPr>
      <p:grpSpPr>
        <a:xfrm>
          <a:off x="0" y="0"/>
          <a:ext cx="0" cy="0"/>
          <a:chOff x="0" y="0"/>
          <a:chExt cx="0" cy="0"/>
        </a:xfrm>
      </p:grpSpPr>
      <p:sp>
        <p:nvSpPr>
          <p:cNvPr id="2" name="Freeform 2"/>
          <p:cNvSpPr/>
          <p:nvPr/>
        </p:nvSpPr>
        <p:spPr>
          <a:xfrm>
            <a:off x="6619106" y="-992974"/>
            <a:ext cx="12494685" cy="12463448"/>
          </a:xfrm>
          <a:custGeom>
            <a:avLst/>
            <a:gdLst/>
            <a:ahLst/>
            <a:cxnLst/>
            <a:rect l="l" t="t" r="r" b="b"/>
            <a:pathLst>
              <a:path w="12494685" h="12463448">
                <a:moveTo>
                  <a:pt x="0" y="0"/>
                </a:moveTo>
                <a:lnTo>
                  <a:pt x="12494685" y="0"/>
                </a:lnTo>
                <a:lnTo>
                  <a:pt x="12494685" y="12463448"/>
                </a:lnTo>
                <a:lnTo>
                  <a:pt x="0" y="12463448"/>
                </a:lnTo>
                <a:lnTo>
                  <a:pt x="0" y="0"/>
                </a:lnTo>
                <a:close/>
              </a:path>
            </a:pathLst>
          </a:custGeom>
          <a:blipFill>
            <a:blip r:embed="rId2"/>
            <a:stretch>
              <a:fillRect/>
            </a:stretch>
          </a:blipFill>
        </p:spPr>
        <p:txBody>
          <a:bodyPr/>
          <a:lstStyle/>
          <a:p>
            <a:endParaRPr lang="es-CL"/>
          </a:p>
        </p:txBody>
      </p:sp>
      <p:grpSp>
        <p:nvGrpSpPr>
          <p:cNvPr id="3" name="Group 3"/>
          <p:cNvGrpSpPr/>
          <p:nvPr/>
        </p:nvGrpSpPr>
        <p:grpSpPr>
          <a:xfrm rot="-10800000">
            <a:off x="-4427246" y="5238750"/>
            <a:ext cx="15865572" cy="11972520"/>
            <a:chOff x="0" y="0"/>
            <a:chExt cx="7118922" cy="5372100"/>
          </a:xfrm>
        </p:grpSpPr>
        <p:sp>
          <p:nvSpPr>
            <p:cNvPr id="4" name="Freeform 4"/>
            <p:cNvSpPr/>
            <p:nvPr/>
          </p:nvSpPr>
          <p:spPr>
            <a:xfrm>
              <a:off x="0" y="0"/>
              <a:ext cx="7118922" cy="5372100"/>
            </a:xfrm>
            <a:custGeom>
              <a:avLst/>
              <a:gdLst/>
              <a:ahLst/>
              <a:cxnLst/>
              <a:rect l="l" t="t" r="r" b="b"/>
              <a:pathLst>
                <a:path w="7118922" h="5372100">
                  <a:moveTo>
                    <a:pt x="5568252" y="0"/>
                  </a:moveTo>
                  <a:lnTo>
                    <a:pt x="1550670" y="0"/>
                  </a:lnTo>
                  <a:lnTo>
                    <a:pt x="0" y="2686050"/>
                  </a:lnTo>
                  <a:lnTo>
                    <a:pt x="1550670" y="5372100"/>
                  </a:lnTo>
                  <a:lnTo>
                    <a:pt x="5568252" y="5372100"/>
                  </a:lnTo>
                  <a:lnTo>
                    <a:pt x="7118922" y="2686050"/>
                  </a:lnTo>
                  <a:lnTo>
                    <a:pt x="5568252" y="0"/>
                  </a:lnTo>
                  <a:close/>
                </a:path>
              </a:pathLst>
            </a:custGeom>
            <a:solidFill>
              <a:srgbClr val="D1D8A1"/>
            </a:solidFill>
          </p:spPr>
          <p:txBody>
            <a:bodyPr/>
            <a:lstStyle/>
            <a:p>
              <a:endParaRPr lang="es-CL"/>
            </a:p>
          </p:txBody>
        </p:sp>
      </p:grpSp>
      <p:sp>
        <p:nvSpPr>
          <p:cNvPr id="5" name="TextBox 5"/>
          <p:cNvSpPr txBox="1"/>
          <p:nvPr/>
        </p:nvSpPr>
        <p:spPr>
          <a:xfrm>
            <a:off x="1028700" y="6086158"/>
            <a:ext cx="7170447" cy="3172142"/>
          </a:xfrm>
          <a:prstGeom prst="rect">
            <a:avLst/>
          </a:prstGeom>
        </p:spPr>
        <p:txBody>
          <a:bodyPr lIns="0" tIns="0" rIns="0" bIns="0" rtlCol="0" anchor="t">
            <a:spAutoFit/>
          </a:bodyPr>
          <a:lstStyle/>
          <a:p>
            <a:pPr algn="l">
              <a:lnSpc>
                <a:spcPts val="8277"/>
              </a:lnSpc>
            </a:pPr>
            <a:r>
              <a:rPr lang="en-US" sz="7524" b="1" dirty="0">
                <a:solidFill>
                  <a:srgbClr val="0070C0"/>
                </a:solidFill>
                <a:latin typeface="Fira Sans Semi-Bold"/>
                <a:ea typeface="Fira Sans Semi-Bold"/>
                <a:cs typeface="Fira Sans Semi-Bold"/>
                <a:sym typeface="Fira Sans Semi-Bold"/>
              </a:rPr>
              <a:t>¡</a:t>
            </a:r>
            <a:r>
              <a:rPr lang="en-US" sz="7524" b="1" dirty="0" err="1">
                <a:solidFill>
                  <a:srgbClr val="0070C0"/>
                </a:solidFill>
                <a:latin typeface="Fira Sans Semi-Bold"/>
                <a:ea typeface="Fira Sans Semi-Bold"/>
                <a:cs typeface="Fira Sans Semi-Bold"/>
                <a:sym typeface="Fira Sans Semi-Bold"/>
              </a:rPr>
              <a:t>Muchas</a:t>
            </a:r>
            <a:r>
              <a:rPr lang="en-US" sz="7524" b="1" dirty="0">
                <a:solidFill>
                  <a:srgbClr val="0070C0"/>
                </a:solidFill>
                <a:latin typeface="Fira Sans Semi-Bold"/>
                <a:ea typeface="Fira Sans Semi-Bold"/>
                <a:cs typeface="Fira Sans Semi-Bold"/>
                <a:sym typeface="Fira Sans Semi-Bold"/>
              </a:rPr>
              <a:t> gracias </a:t>
            </a:r>
            <a:r>
              <a:rPr lang="en-US" sz="7524" b="1" dirty="0" err="1">
                <a:solidFill>
                  <a:srgbClr val="0070C0"/>
                </a:solidFill>
                <a:latin typeface="Fira Sans Semi-Bold"/>
                <a:ea typeface="Fira Sans Semi-Bold"/>
                <a:cs typeface="Fira Sans Semi-Bold"/>
                <a:sym typeface="Fira Sans Semi-Bold"/>
              </a:rPr>
              <a:t>por</a:t>
            </a:r>
            <a:r>
              <a:rPr lang="en-US" sz="7524" b="1" dirty="0">
                <a:solidFill>
                  <a:srgbClr val="0070C0"/>
                </a:solidFill>
                <a:latin typeface="Fira Sans Semi-Bold"/>
                <a:ea typeface="Fira Sans Semi-Bold"/>
                <a:cs typeface="Fira Sans Semi-Bold"/>
                <a:sym typeface="Fira Sans Semi-Bold"/>
              </a:rPr>
              <a:t> la </a:t>
            </a:r>
            <a:r>
              <a:rPr lang="en-US" sz="7524" b="1" dirty="0" err="1">
                <a:solidFill>
                  <a:srgbClr val="0070C0"/>
                </a:solidFill>
                <a:latin typeface="Fira Sans Semi-Bold"/>
                <a:ea typeface="Fira Sans Semi-Bold"/>
                <a:cs typeface="Fira Sans Semi-Bold"/>
                <a:sym typeface="Fira Sans Semi-Bold"/>
              </a:rPr>
              <a:t>atención</a:t>
            </a:r>
            <a:r>
              <a:rPr lang="en-US" sz="7524" b="1" dirty="0">
                <a:solidFill>
                  <a:srgbClr val="0070C0"/>
                </a:solidFill>
                <a:latin typeface="Fira Sans Semi-Bold"/>
                <a:ea typeface="Fira Sans Semi-Bold"/>
                <a:cs typeface="Fira Sans Semi-Bold"/>
                <a:sym typeface="Fira Sans Semi-Bold"/>
              </a:rPr>
              <a:t>!</a:t>
            </a:r>
          </a:p>
          <a:p>
            <a:pPr algn="l">
              <a:lnSpc>
                <a:spcPts val="8277"/>
              </a:lnSpc>
            </a:pPr>
            <a:r>
              <a:rPr lang="en-US" sz="7524" b="1" dirty="0">
                <a:solidFill>
                  <a:srgbClr val="0070C0"/>
                </a:solidFill>
                <a:latin typeface="Fira Sans Semi-Bold"/>
                <a:ea typeface="Fira Sans Semi-Bold"/>
                <a:cs typeface="Fira Sans Semi-Bold"/>
                <a:sym typeface="Fira Sans Semi-Bold"/>
              </a:rPr>
              <a:t>FIN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3968</TotalTime>
  <Words>1099</Words>
  <Application>Microsoft Office PowerPoint</Application>
  <PresentationFormat>Personalizado</PresentationFormat>
  <Paragraphs>51</Paragraphs>
  <Slides>31</Slides>
  <Notes>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Calibri</vt:lpstr>
      <vt:lpstr>Aptos</vt:lpstr>
      <vt:lpstr>Fira Sans Medium</vt:lpstr>
      <vt:lpstr>Arial</vt:lpstr>
      <vt:lpstr>Fira Sans Semi-Bold</vt:lpstr>
      <vt:lpstr>Fira Sans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DESPLAZAMIENTO Y TRAYECTORIA</vt:lpstr>
      <vt:lpstr>ANÁLISIS VECTORIAL</vt:lpstr>
      <vt:lpstr>Presentación de PowerPoint</vt:lpstr>
      <vt:lpstr>Presentación de PowerPoint</vt:lpstr>
      <vt:lpstr>RAPIDEZ Y VELOCIDAD</vt:lpstr>
      <vt:lpstr>Presentación de PowerPoint</vt:lpstr>
      <vt:lpstr> SISTEMAS DE COORDENADAS Y MARCOS DE REFERENCIA </vt:lpstr>
      <vt:lpstr>Presentación de PowerPoint</vt:lpstr>
      <vt:lpstr>Presentación de PowerPoint</vt:lpstr>
      <vt:lpstr>ANÁLISIS GRÁFICO</vt:lpstr>
      <vt:lpstr>Presentación de PowerPoint</vt:lpstr>
      <vt:lpstr>Presentación de PowerPoint</vt:lpstr>
      <vt:lpstr>ACELERACIÓN</vt:lpstr>
      <vt:lpstr>Presentación de PowerPoint</vt:lpstr>
      <vt:lpstr>Presentación de PowerPoint</vt:lpstr>
      <vt:lpstr>Presentación de PowerPoint</vt:lpstr>
      <vt:lpstr>ECUACIONES CINEMÁTICAS</vt:lpstr>
      <vt:lpstr>Presentación de PowerPoint</vt:lpstr>
      <vt:lpstr>Presentación de PowerPoint</vt:lpstr>
      <vt:lpstr>Presentación de PowerPoint</vt:lpstr>
      <vt:lpstr>RELATIVIDAD DEL MOVIMIENTO</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Copia de Copia de Copia de Índice</dc:title>
  <cp:lastModifiedBy>23</cp:lastModifiedBy>
  <cp:revision>22</cp:revision>
  <dcterms:created xsi:type="dcterms:W3CDTF">2006-08-16T00:00:00Z</dcterms:created>
  <dcterms:modified xsi:type="dcterms:W3CDTF">2025-04-24T23:30:13Z</dcterms:modified>
  <dc:identifier>DAGjPtIDA2o</dc:identifier>
</cp:coreProperties>
</file>