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61"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Lst>
  <p:sldSz cx="18288000" cy="10287000"/>
  <p:notesSz cx="6858000" cy="9144000"/>
  <p:embeddedFontLst>
    <p:embeddedFont>
      <p:font typeface="Arimo" panose="020B0604020202020204" charset="0"/>
      <p:regular r:id="rId17"/>
    </p:embeddedFont>
    <p:embeddedFont>
      <p:font typeface="Calibri (MS)" panose="020B0604020202020204" charset="0"/>
      <p:regular r:id="rId18"/>
    </p:embeddedFont>
    <p:embeddedFont>
      <p:font typeface="Calibri (MS) Bold"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9" d="100"/>
          <a:sy n="39" d="100"/>
        </p:scale>
        <p:origin x="94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9F0E8"/>
        </a:solidFill>
        <a:effectLst/>
      </p:bgPr>
    </p:bg>
    <p:spTree>
      <p:nvGrpSpPr>
        <p:cNvPr id="1" name=""/>
        <p:cNvGrpSpPr/>
        <p:nvPr/>
      </p:nvGrpSpPr>
      <p:grpSpPr>
        <a:xfrm>
          <a:off x="0" y="0"/>
          <a:ext cx="0" cy="0"/>
          <a:chOff x="0" y="0"/>
          <a:chExt cx="0" cy="0"/>
        </a:xfrm>
      </p:grpSpPr>
      <p:grpSp>
        <p:nvGrpSpPr>
          <p:cNvPr id="2" name="Group 2"/>
          <p:cNvGrpSpPr/>
          <p:nvPr/>
        </p:nvGrpSpPr>
        <p:grpSpPr>
          <a:xfrm>
            <a:off x="-1962744" y="3857445"/>
            <a:ext cx="11106744" cy="2435405"/>
            <a:chOff x="0" y="0"/>
            <a:chExt cx="1730868" cy="379532"/>
          </a:xfrm>
        </p:grpSpPr>
        <p:sp>
          <p:nvSpPr>
            <p:cNvPr id="3" name="Freeform 3"/>
            <p:cNvSpPr/>
            <p:nvPr/>
          </p:nvSpPr>
          <p:spPr>
            <a:xfrm>
              <a:off x="0" y="0"/>
              <a:ext cx="1730868" cy="379532"/>
            </a:xfrm>
            <a:custGeom>
              <a:avLst/>
              <a:gdLst/>
              <a:ahLst/>
              <a:cxnLst/>
              <a:rect l="l" t="t" r="r" b="b"/>
              <a:pathLst>
                <a:path w="1730868" h="379532">
                  <a:moveTo>
                    <a:pt x="203200" y="0"/>
                  </a:moveTo>
                  <a:lnTo>
                    <a:pt x="1730868" y="0"/>
                  </a:lnTo>
                  <a:lnTo>
                    <a:pt x="1527668" y="379532"/>
                  </a:lnTo>
                  <a:lnTo>
                    <a:pt x="0" y="379532"/>
                  </a:lnTo>
                  <a:lnTo>
                    <a:pt x="203200" y="0"/>
                  </a:lnTo>
                  <a:close/>
                </a:path>
              </a:pathLst>
            </a:custGeom>
            <a:solidFill>
              <a:srgbClr val="D1D8A1"/>
            </a:solidFill>
          </p:spPr>
          <p:txBody>
            <a:bodyPr/>
            <a:lstStyle/>
            <a:p>
              <a:endParaRPr lang="es-CL"/>
            </a:p>
          </p:txBody>
        </p:sp>
        <p:sp>
          <p:nvSpPr>
            <p:cNvPr id="4" name="TextBox 4"/>
            <p:cNvSpPr txBox="1"/>
            <p:nvPr/>
          </p:nvSpPr>
          <p:spPr>
            <a:xfrm>
              <a:off x="101600" y="-66675"/>
              <a:ext cx="1527668" cy="446207"/>
            </a:xfrm>
            <a:prstGeom prst="rect">
              <a:avLst/>
            </a:prstGeom>
          </p:spPr>
          <p:txBody>
            <a:bodyPr lIns="50800" tIns="50800" rIns="50800" bIns="50800" rtlCol="0" anchor="ctr"/>
            <a:lstStyle/>
            <a:p>
              <a:pPr algn="ctr">
                <a:lnSpc>
                  <a:spcPts val="2380"/>
                </a:lnSpc>
              </a:pPr>
              <a:endParaRPr/>
            </a:p>
          </p:txBody>
        </p:sp>
      </p:grpSp>
      <p:sp>
        <p:nvSpPr>
          <p:cNvPr id="5" name="Freeform 5"/>
          <p:cNvSpPr/>
          <p:nvPr/>
        </p:nvSpPr>
        <p:spPr>
          <a:xfrm>
            <a:off x="3449849" y="297142"/>
            <a:ext cx="2964464" cy="2957053"/>
          </a:xfrm>
          <a:custGeom>
            <a:avLst/>
            <a:gdLst/>
            <a:ahLst/>
            <a:cxnLst/>
            <a:rect l="l" t="t" r="r" b="b"/>
            <a:pathLst>
              <a:path w="2964464" h="2957053">
                <a:moveTo>
                  <a:pt x="0" y="0"/>
                </a:moveTo>
                <a:lnTo>
                  <a:pt x="2964464" y="0"/>
                </a:lnTo>
                <a:lnTo>
                  <a:pt x="2964464" y="2957053"/>
                </a:lnTo>
                <a:lnTo>
                  <a:pt x="0" y="2957053"/>
                </a:lnTo>
                <a:lnTo>
                  <a:pt x="0" y="0"/>
                </a:lnTo>
                <a:close/>
              </a:path>
            </a:pathLst>
          </a:custGeom>
          <a:blipFill>
            <a:blip r:embed="rId2"/>
            <a:stretch>
              <a:fillRect/>
            </a:stretch>
          </a:blipFill>
        </p:spPr>
        <p:txBody>
          <a:bodyPr/>
          <a:lstStyle/>
          <a:p>
            <a:endParaRPr lang="es-CL"/>
          </a:p>
        </p:txBody>
      </p:sp>
      <p:sp>
        <p:nvSpPr>
          <p:cNvPr id="8" name="TextBox 8"/>
          <p:cNvSpPr txBox="1"/>
          <p:nvPr/>
        </p:nvSpPr>
        <p:spPr>
          <a:xfrm>
            <a:off x="1028700" y="4011523"/>
            <a:ext cx="7344965" cy="1844041"/>
          </a:xfrm>
          <a:prstGeom prst="rect">
            <a:avLst/>
          </a:prstGeom>
        </p:spPr>
        <p:txBody>
          <a:bodyPr lIns="0" tIns="0" rIns="0" bIns="0" rtlCol="0" anchor="t">
            <a:spAutoFit/>
          </a:bodyPr>
          <a:lstStyle/>
          <a:p>
            <a:pPr algn="l">
              <a:lnSpc>
                <a:spcPts val="4620"/>
              </a:lnSpc>
            </a:pPr>
            <a:r>
              <a:rPr lang="en-US" sz="4200" b="1">
                <a:solidFill>
                  <a:srgbClr val="0C3E5B"/>
                </a:solidFill>
                <a:latin typeface="Calibri (MS) Bold"/>
                <a:ea typeface="Calibri (MS) Bold"/>
                <a:cs typeface="Calibri (MS) Bold"/>
                <a:sym typeface="Calibri (MS) Bold"/>
              </a:rPr>
              <a:t>“Cambios económicos, culturales y crisis política de la República Conservadora en Chile”</a:t>
            </a:r>
          </a:p>
        </p:txBody>
      </p:sp>
      <p:sp>
        <p:nvSpPr>
          <p:cNvPr id="9" name="TextBox 9"/>
          <p:cNvSpPr txBox="1"/>
          <p:nvPr/>
        </p:nvSpPr>
        <p:spPr>
          <a:xfrm>
            <a:off x="1028700" y="3092270"/>
            <a:ext cx="4029623" cy="765175"/>
          </a:xfrm>
          <a:prstGeom prst="rect">
            <a:avLst/>
          </a:prstGeom>
        </p:spPr>
        <p:txBody>
          <a:bodyPr lIns="0" tIns="0" rIns="0" bIns="0" rtlCol="0" anchor="t">
            <a:spAutoFit/>
          </a:bodyPr>
          <a:lstStyle/>
          <a:p>
            <a:pPr algn="l">
              <a:lnSpc>
                <a:spcPts val="5599"/>
              </a:lnSpc>
            </a:pPr>
            <a:r>
              <a:rPr lang="en-US" sz="3999" b="1">
                <a:solidFill>
                  <a:srgbClr val="0C3E5B"/>
                </a:solidFill>
                <a:latin typeface="Calibri (MS) Bold"/>
                <a:ea typeface="Calibri (MS) Bold"/>
                <a:cs typeface="Calibri (MS) Bold"/>
                <a:sym typeface="Calibri (MS) Bold"/>
              </a:rPr>
              <a:t>CLASE N°3:</a:t>
            </a:r>
          </a:p>
        </p:txBody>
      </p:sp>
      <p:sp>
        <p:nvSpPr>
          <p:cNvPr id="10" name="TextBox 10"/>
          <p:cNvSpPr txBox="1"/>
          <p:nvPr/>
        </p:nvSpPr>
        <p:spPr>
          <a:xfrm>
            <a:off x="269381" y="6556576"/>
            <a:ext cx="9329526" cy="2493179"/>
          </a:xfrm>
          <a:prstGeom prst="rect">
            <a:avLst/>
          </a:prstGeom>
        </p:spPr>
        <p:txBody>
          <a:bodyPr lIns="0" tIns="0" rIns="0" bIns="0" rtlCol="0" anchor="t">
            <a:spAutoFit/>
          </a:bodyPr>
          <a:lstStyle/>
          <a:p>
            <a:pPr algn="just">
              <a:lnSpc>
                <a:spcPts val="3960"/>
              </a:lnSpc>
            </a:pPr>
            <a:r>
              <a:rPr lang="en-US" sz="2828">
                <a:solidFill>
                  <a:srgbClr val="0C3E5B"/>
                </a:solidFill>
                <a:latin typeface="Calibri (MS)"/>
                <a:ea typeface="Calibri (MS)"/>
                <a:cs typeface="Calibri (MS)"/>
                <a:sym typeface="Calibri (MS)"/>
              </a:rPr>
              <a:t>Objetivos de la clase:</a:t>
            </a:r>
          </a:p>
          <a:p>
            <a:pPr marL="610772" lvl="1" indent="-305386" algn="just">
              <a:lnSpc>
                <a:spcPts val="3960"/>
              </a:lnSpc>
              <a:buFont typeface="Arial"/>
              <a:buChar char="•"/>
            </a:pPr>
            <a:r>
              <a:rPr lang="en-US" sz="2828">
                <a:solidFill>
                  <a:srgbClr val="0C3E5B"/>
                </a:solidFill>
                <a:latin typeface="Calibri (MS)"/>
                <a:ea typeface="Calibri (MS)"/>
                <a:cs typeface="Calibri (MS)"/>
                <a:sym typeface="Calibri (MS)"/>
              </a:rPr>
              <a:t>Comprender y analizar los cambios generados en el gobierno Conservador (1831-1861) en el aspecto económico, cultural y político en Chile.</a:t>
            </a:r>
          </a:p>
          <a:p>
            <a:pPr marL="610772" lvl="1" indent="-305386" algn="just">
              <a:lnSpc>
                <a:spcPts val="3960"/>
              </a:lnSpc>
              <a:buFont typeface="Arial"/>
              <a:buChar char="•"/>
            </a:pPr>
            <a:r>
              <a:rPr lang="en-US" sz="2828">
                <a:solidFill>
                  <a:srgbClr val="0C3E5B"/>
                </a:solidFill>
                <a:latin typeface="Calibri (MS)"/>
                <a:ea typeface="Calibri (MS)"/>
                <a:cs typeface="Calibri (MS)"/>
                <a:sym typeface="Calibri (MS)"/>
              </a:rPr>
              <a:t>Analizar fuentes primarias y secundarias en la guía</a:t>
            </a:r>
          </a:p>
        </p:txBody>
      </p:sp>
      <p:pic>
        <p:nvPicPr>
          <p:cNvPr id="12" name="Imagen 11">
            <a:extLst>
              <a:ext uri="{FF2B5EF4-FFF2-40B4-BE49-F238E27FC236}">
                <a16:creationId xmlns:a16="http://schemas.microsoft.com/office/drawing/2014/main" id="{7C0458B1-391D-09D5-7945-0351EFF7BCC5}"/>
              </a:ext>
            </a:extLst>
          </p:cNvPr>
          <p:cNvPicPr>
            <a:picLocks noChangeAspect="1"/>
          </p:cNvPicPr>
          <p:nvPr/>
        </p:nvPicPr>
        <p:blipFill>
          <a:blip r:embed="rId3"/>
          <a:stretch>
            <a:fillRect/>
          </a:stretch>
        </p:blipFill>
        <p:spPr>
          <a:xfrm>
            <a:off x="10439400" y="1429770"/>
            <a:ext cx="5958486" cy="742745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3171808" cy="1371600"/>
            <a:chOff x="0" y="0"/>
            <a:chExt cx="17562411" cy="1828800"/>
          </a:xfrm>
        </p:grpSpPr>
        <p:sp>
          <p:nvSpPr>
            <p:cNvPr id="3" name="Freeform 3"/>
            <p:cNvSpPr/>
            <p:nvPr/>
          </p:nvSpPr>
          <p:spPr>
            <a:xfrm>
              <a:off x="0" y="0"/>
              <a:ext cx="17561813" cy="1828165"/>
            </a:xfrm>
            <a:custGeom>
              <a:avLst/>
              <a:gdLst/>
              <a:ahLst/>
              <a:cxnLst/>
              <a:rect l="l" t="t" r="r" b="b"/>
              <a:pathLst>
                <a:path w="17561813" h="1828165">
                  <a:moveTo>
                    <a:pt x="16534130" y="1828165"/>
                  </a:moveTo>
                  <a:lnTo>
                    <a:pt x="0" y="1828165"/>
                  </a:lnTo>
                  <a:lnTo>
                    <a:pt x="0" y="0"/>
                  </a:lnTo>
                  <a:lnTo>
                    <a:pt x="17561813" y="0"/>
                  </a:lnTo>
                  <a:lnTo>
                    <a:pt x="17561813" y="1651"/>
                  </a:lnTo>
                  <a:lnTo>
                    <a:pt x="16534130" y="1828165"/>
                  </a:lnTo>
                  <a:close/>
                </a:path>
              </a:pathLst>
            </a:custGeom>
            <a:solidFill>
              <a:srgbClr val="D0D8A1"/>
            </a:solidFill>
          </p:spPr>
          <p:txBody>
            <a:bodyPr/>
            <a:lstStyle/>
            <a:p>
              <a:endParaRPr lang="es-CL"/>
            </a:p>
          </p:txBody>
        </p:sp>
      </p:grpSp>
      <p:grpSp>
        <p:nvGrpSpPr>
          <p:cNvPr id="4" name="Group 4"/>
          <p:cNvGrpSpPr/>
          <p:nvPr/>
        </p:nvGrpSpPr>
        <p:grpSpPr>
          <a:xfrm>
            <a:off x="16585873" y="200082"/>
            <a:ext cx="1343025" cy="1343025"/>
            <a:chOff x="0" y="0"/>
            <a:chExt cx="1790700" cy="1790700"/>
          </a:xfrm>
        </p:grpSpPr>
        <p:sp>
          <p:nvSpPr>
            <p:cNvPr id="5" name="Freeform 5"/>
            <p:cNvSpPr/>
            <p:nvPr/>
          </p:nvSpPr>
          <p:spPr>
            <a:xfrm>
              <a:off x="0" y="0"/>
              <a:ext cx="1790700" cy="1790700"/>
            </a:xfrm>
            <a:custGeom>
              <a:avLst/>
              <a:gdLst/>
              <a:ahLst/>
              <a:cxnLst/>
              <a:rect l="l" t="t" r="r" b="b"/>
              <a:pathLst>
                <a:path w="1790700" h="1790700">
                  <a:moveTo>
                    <a:pt x="0" y="0"/>
                  </a:moveTo>
                  <a:lnTo>
                    <a:pt x="1790700" y="0"/>
                  </a:lnTo>
                  <a:lnTo>
                    <a:pt x="1790700" y="1790700"/>
                  </a:lnTo>
                  <a:lnTo>
                    <a:pt x="0" y="1790700"/>
                  </a:lnTo>
                  <a:lnTo>
                    <a:pt x="0" y="0"/>
                  </a:lnTo>
                  <a:close/>
                </a:path>
              </a:pathLst>
            </a:custGeom>
            <a:blipFill>
              <a:blip r:embed="rId2"/>
              <a:stretch>
                <a:fillRect/>
              </a:stretch>
            </a:blipFill>
          </p:spPr>
          <p:txBody>
            <a:bodyPr/>
            <a:lstStyle/>
            <a:p>
              <a:endParaRPr lang="es-CL"/>
            </a:p>
          </p:txBody>
        </p:sp>
      </p:grpSp>
      <p:sp>
        <p:nvSpPr>
          <p:cNvPr id="6" name="TextBox 6"/>
          <p:cNvSpPr txBox="1"/>
          <p:nvPr/>
        </p:nvSpPr>
        <p:spPr>
          <a:xfrm>
            <a:off x="8668941" y="1993265"/>
            <a:ext cx="9148273" cy="5999480"/>
          </a:xfrm>
          <a:prstGeom prst="rect">
            <a:avLst/>
          </a:prstGeom>
        </p:spPr>
        <p:txBody>
          <a:bodyPr lIns="0" tIns="0" rIns="0" bIns="0" rtlCol="0" anchor="t">
            <a:spAutoFit/>
          </a:bodyPr>
          <a:lstStyle/>
          <a:p>
            <a:pPr algn="l">
              <a:lnSpc>
                <a:spcPts val="5320"/>
              </a:lnSpc>
            </a:pPr>
            <a:r>
              <a:rPr lang="en-US" sz="3800">
                <a:solidFill>
                  <a:srgbClr val="0C3D5B"/>
                </a:solidFill>
                <a:latin typeface="Arimo"/>
                <a:ea typeface="Arimo"/>
                <a:cs typeface="Arimo"/>
                <a:sym typeface="Arimo"/>
              </a:rPr>
              <a:t>Durante el gobierno de Manuel Bulnes, Chile buscó expandirse hacia el sur para asegurar áreas estratégicas como la Patagonia, el Estrecho de Magallanes y Tierra del Fuego. En este contexto, el capitán Juan Williams tomó posesión del territorio y fundó el Fuerte Bulnes, que posteriormente daría lugar a la ciudad de Punta Arenas.</a:t>
            </a:r>
          </a:p>
        </p:txBody>
      </p:sp>
      <p:sp>
        <p:nvSpPr>
          <p:cNvPr id="7" name="Freeform 7"/>
          <p:cNvSpPr/>
          <p:nvPr/>
        </p:nvSpPr>
        <p:spPr>
          <a:xfrm>
            <a:off x="0" y="2482954"/>
            <a:ext cx="8264686" cy="5509791"/>
          </a:xfrm>
          <a:custGeom>
            <a:avLst/>
            <a:gdLst/>
            <a:ahLst/>
            <a:cxnLst/>
            <a:rect l="l" t="t" r="r" b="b"/>
            <a:pathLst>
              <a:path w="8264686" h="5509791">
                <a:moveTo>
                  <a:pt x="0" y="0"/>
                </a:moveTo>
                <a:lnTo>
                  <a:pt x="8264686" y="0"/>
                </a:lnTo>
                <a:lnTo>
                  <a:pt x="8264686" y="5509790"/>
                </a:lnTo>
                <a:lnTo>
                  <a:pt x="0" y="5509790"/>
                </a:lnTo>
                <a:lnTo>
                  <a:pt x="0" y="0"/>
                </a:lnTo>
                <a:close/>
              </a:path>
            </a:pathLst>
          </a:custGeom>
          <a:blipFill>
            <a:blip r:embed="rId3"/>
            <a:stretch>
              <a:fillRect/>
            </a:stretch>
          </a:blipFill>
        </p:spPr>
        <p:txBody>
          <a:bodyPr/>
          <a:lstStyle/>
          <a:p>
            <a:endParaRPr lang="es-CL"/>
          </a:p>
        </p:txBody>
      </p:sp>
      <p:sp>
        <p:nvSpPr>
          <p:cNvPr id="8" name="TextBox 8"/>
          <p:cNvSpPr txBox="1"/>
          <p:nvPr/>
        </p:nvSpPr>
        <p:spPr>
          <a:xfrm>
            <a:off x="533686" y="-27213"/>
            <a:ext cx="8900517" cy="781050"/>
          </a:xfrm>
          <a:prstGeom prst="rect">
            <a:avLst/>
          </a:prstGeom>
        </p:spPr>
        <p:txBody>
          <a:bodyPr lIns="0" tIns="0" rIns="0" bIns="0" rtlCol="0" anchor="t">
            <a:spAutoFit/>
          </a:bodyPr>
          <a:lstStyle/>
          <a:p>
            <a:pPr algn="l">
              <a:lnSpc>
                <a:spcPts val="5400"/>
              </a:lnSpc>
            </a:pPr>
            <a:r>
              <a:rPr lang="en-US" sz="4500" b="1" spc="-7">
                <a:solidFill>
                  <a:srgbClr val="0C3D5B"/>
                </a:solidFill>
                <a:latin typeface="Calibri (MS) Bold"/>
                <a:ea typeface="Calibri (MS) Bold"/>
                <a:cs typeface="Calibri (MS) Bold"/>
                <a:sym typeface="Calibri (MS) Bold"/>
              </a:rPr>
              <a:t>Historia, Geografía y Ciencias Sociales</a:t>
            </a:r>
          </a:p>
        </p:txBody>
      </p:sp>
      <p:sp>
        <p:nvSpPr>
          <p:cNvPr id="9" name="TextBox 9"/>
          <p:cNvSpPr txBox="1"/>
          <p:nvPr/>
        </p:nvSpPr>
        <p:spPr>
          <a:xfrm>
            <a:off x="2509273" y="8262537"/>
            <a:ext cx="3246140" cy="781050"/>
          </a:xfrm>
          <a:prstGeom prst="rect">
            <a:avLst/>
          </a:prstGeom>
        </p:spPr>
        <p:txBody>
          <a:bodyPr lIns="0" tIns="0" rIns="0" bIns="0" rtlCol="0" anchor="t">
            <a:spAutoFit/>
          </a:bodyPr>
          <a:lstStyle/>
          <a:p>
            <a:pPr algn="ctr">
              <a:lnSpc>
                <a:spcPts val="5400"/>
              </a:lnSpc>
              <a:spcBef>
                <a:spcPct val="0"/>
              </a:spcBef>
            </a:pPr>
            <a:r>
              <a:rPr lang="en-US" sz="4500" b="1" spc="-7">
                <a:solidFill>
                  <a:srgbClr val="0C3D5B"/>
                </a:solidFill>
                <a:latin typeface="Calibri (MS) Bold"/>
                <a:ea typeface="Calibri (MS) Bold"/>
                <a:cs typeface="Calibri (MS) Bold"/>
                <a:sym typeface="Calibri (MS) Bold"/>
              </a:rPr>
              <a:t>Fuerte Bulnes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3171808" cy="1371600"/>
            <a:chOff x="0" y="0"/>
            <a:chExt cx="17562411" cy="1828800"/>
          </a:xfrm>
        </p:grpSpPr>
        <p:sp>
          <p:nvSpPr>
            <p:cNvPr id="3" name="Freeform 3"/>
            <p:cNvSpPr/>
            <p:nvPr/>
          </p:nvSpPr>
          <p:spPr>
            <a:xfrm>
              <a:off x="0" y="0"/>
              <a:ext cx="17561813" cy="1828165"/>
            </a:xfrm>
            <a:custGeom>
              <a:avLst/>
              <a:gdLst/>
              <a:ahLst/>
              <a:cxnLst/>
              <a:rect l="l" t="t" r="r" b="b"/>
              <a:pathLst>
                <a:path w="17561813" h="1828165">
                  <a:moveTo>
                    <a:pt x="16534130" y="1828165"/>
                  </a:moveTo>
                  <a:lnTo>
                    <a:pt x="0" y="1828165"/>
                  </a:lnTo>
                  <a:lnTo>
                    <a:pt x="0" y="0"/>
                  </a:lnTo>
                  <a:lnTo>
                    <a:pt x="17561813" y="0"/>
                  </a:lnTo>
                  <a:lnTo>
                    <a:pt x="17561813" y="1651"/>
                  </a:lnTo>
                  <a:lnTo>
                    <a:pt x="16534130" y="1828165"/>
                  </a:lnTo>
                  <a:close/>
                </a:path>
              </a:pathLst>
            </a:custGeom>
            <a:solidFill>
              <a:srgbClr val="D0D8A1"/>
            </a:solidFill>
          </p:spPr>
          <p:txBody>
            <a:bodyPr/>
            <a:lstStyle/>
            <a:p>
              <a:endParaRPr lang="es-CL"/>
            </a:p>
          </p:txBody>
        </p:sp>
      </p:grpSp>
      <p:grpSp>
        <p:nvGrpSpPr>
          <p:cNvPr id="4" name="Group 4"/>
          <p:cNvGrpSpPr/>
          <p:nvPr/>
        </p:nvGrpSpPr>
        <p:grpSpPr>
          <a:xfrm>
            <a:off x="16585873" y="200082"/>
            <a:ext cx="1343025" cy="1343025"/>
            <a:chOff x="0" y="0"/>
            <a:chExt cx="1790700" cy="1790700"/>
          </a:xfrm>
        </p:grpSpPr>
        <p:sp>
          <p:nvSpPr>
            <p:cNvPr id="5" name="Freeform 5"/>
            <p:cNvSpPr/>
            <p:nvPr/>
          </p:nvSpPr>
          <p:spPr>
            <a:xfrm>
              <a:off x="0" y="0"/>
              <a:ext cx="1790700" cy="1790700"/>
            </a:xfrm>
            <a:custGeom>
              <a:avLst/>
              <a:gdLst/>
              <a:ahLst/>
              <a:cxnLst/>
              <a:rect l="l" t="t" r="r" b="b"/>
              <a:pathLst>
                <a:path w="1790700" h="1790700">
                  <a:moveTo>
                    <a:pt x="0" y="0"/>
                  </a:moveTo>
                  <a:lnTo>
                    <a:pt x="1790700" y="0"/>
                  </a:lnTo>
                  <a:lnTo>
                    <a:pt x="1790700" y="1790700"/>
                  </a:lnTo>
                  <a:lnTo>
                    <a:pt x="0" y="1790700"/>
                  </a:lnTo>
                  <a:lnTo>
                    <a:pt x="0" y="0"/>
                  </a:lnTo>
                  <a:close/>
                </a:path>
              </a:pathLst>
            </a:custGeom>
            <a:blipFill>
              <a:blip r:embed="rId2"/>
              <a:stretch>
                <a:fillRect/>
              </a:stretch>
            </a:blipFill>
          </p:spPr>
          <p:txBody>
            <a:bodyPr/>
            <a:lstStyle/>
            <a:p>
              <a:endParaRPr lang="es-CL"/>
            </a:p>
          </p:txBody>
        </p:sp>
      </p:grpSp>
      <p:sp>
        <p:nvSpPr>
          <p:cNvPr id="6" name="Freeform 6"/>
          <p:cNvSpPr/>
          <p:nvPr/>
        </p:nvSpPr>
        <p:spPr>
          <a:xfrm>
            <a:off x="1489407" y="2073917"/>
            <a:ext cx="5096497" cy="6139167"/>
          </a:xfrm>
          <a:custGeom>
            <a:avLst/>
            <a:gdLst/>
            <a:ahLst/>
            <a:cxnLst/>
            <a:rect l="l" t="t" r="r" b="b"/>
            <a:pathLst>
              <a:path w="5096497" h="6139167">
                <a:moveTo>
                  <a:pt x="0" y="0"/>
                </a:moveTo>
                <a:lnTo>
                  <a:pt x="5096497" y="0"/>
                </a:lnTo>
                <a:lnTo>
                  <a:pt x="5096497" y="6139166"/>
                </a:lnTo>
                <a:lnTo>
                  <a:pt x="0" y="6139166"/>
                </a:lnTo>
                <a:lnTo>
                  <a:pt x="0" y="0"/>
                </a:lnTo>
                <a:close/>
              </a:path>
            </a:pathLst>
          </a:custGeom>
          <a:blipFill>
            <a:blip r:embed="rId3"/>
            <a:stretch>
              <a:fillRect/>
            </a:stretch>
          </a:blipFill>
        </p:spPr>
        <p:txBody>
          <a:bodyPr/>
          <a:lstStyle/>
          <a:p>
            <a:endParaRPr lang="es-CL"/>
          </a:p>
        </p:txBody>
      </p:sp>
      <p:sp>
        <p:nvSpPr>
          <p:cNvPr id="7" name="TextBox 7"/>
          <p:cNvSpPr txBox="1"/>
          <p:nvPr/>
        </p:nvSpPr>
        <p:spPr>
          <a:xfrm>
            <a:off x="533686" y="-27213"/>
            <a:ext cx="8900517" cy="781050"/>
          </a:xfrm>
          <a:prstGeom prst="rect">
            <a:avLst/>
          </a:prstGeom>
        </p:spPr>
        <p:txBody>
          <a:bodyPr lIns="0" tIns="0" rIns="0" bIns="0" rtlCol="0" anchor="t">
            <a:spAutoFit/>
          </a:bodyPr>
          <a:lstStyle/>
          <a:p>
            <a:pPr algn="l">
              <a:lnSpc>
                <a:spcPts val="5400"/>
              </a:lnSpc>
            </a:pPr>
            <a:r>
              <a:rPr lang="en-US" sz="4500" b="1" spc="-7">
                <a:solidFill>
                  <a:srgbClr val="0C3D5B"/>
                </a:solidFill>
                <a:latin typeface="Calibri (MS) Bold"/>
                <a:ea typeface="Calibri (MS) Bold"/>
                <a:cs typeface="Calibri (MS) Bold"/>
                <a:sym typeface="Calibri (MS) Bold"/>
              </a:rPr>
              <a:t>Historia, Geografía y Ciencias Sociales</a:t>
            </a:r>
          </a:p>
        </p:txBody>
      </p:sp>
      <p:sp>
        <p:nvSpPr>
          <p:cNvPr id="8" name="TextBox 8"/>
          <p:cNvSpPr txBox="1"/>
          <p:nvPr/>
        </p:nvSpPr>
        <p:spPr>
          <a:xfrm>
            <a:off x="9144000" y="2489200"/>
            <a:ext cx="8115300" cy="5251451"/>
          </a:xfrm>
          <a:prstGeom prst="rect">
            <a:avLst/>
          </a:prstGeom>
        </p:spPr>
        <p:txBody>
          <a:bodyPr lIns="0" tIns="0" rIns="0" bIns="0" rtlCol="0" anchor="t">
            <a:spAutoFit/>
          </a:bodyPr>
          <a:lstStyle/>
          <a:p>
            <a:pPr algn="just">
              <a:lnSpc>
                <a:spcPts val="3499"/>
              </a:lnSpc>
            </a:pPr>
            <a:r>
              <a:rPr lang="en-US" sz="2499">
                <a:solidFill>
                  <a:srgbClr val="0C3D5B"/>
                </a:solidFill>
                <a:latin typeface="Arimo"/>
                <a:ea typeface="Arimo"/>
                <a:cs typeface="Arimo"/>
                <a:sym typeface="Arimo"/>
              </a:rPr>
              <a:t>Durante este período, el desarrollo cultural estuvo marcado por la orientación europea y un cierto desprecio hacia la herencia colonial, mientras que la educación se promovió como una herramienta clave para la modernización del país. En los gobiernos conservadores, se integraron intelectuales extranjeros que contribuyeron significativamente en educación, ciencias y cultura. Entre ellos, José Joaquín de Mora, autor de la Constitución de 1828; Claudio Gay, naturalista que estudió y cartografió Chile; Ignacio Domeyko y Rodulfo Amando Philippi, destacados en el ámbito científico; y Andrés Bello, figura influyente en educación, literatura y derecho.</a:t>
            </a:r>
          </a:p>
        </p:txBody>
      </p:sp>
      <p:sp>
        <p:nvSpPr>
          <p:cNvPr id="9" name="TextBox 9"/>
          <p:cNvSpPr txBox="1"/>
          <p:nvPr/>
        </p:nvSpPr>
        <p:spPr>
          <a:xfrm>
            <a:off x="1489407" y="8477250"/>
            <a:ext cx="5096497" cy="781050"/>
          </a:xfrm>
          <a:prstGeom prst="rect">
            <a:avLst/>
          </a:prstGeom>
        </p:spPr>
        <p:txBody>
          <a:bodyPr lIns="0" tIns="0" rIns="0" bIns="0" rtlCol="0" anchor="t">
            <a:spAutoFit/>
          </a:bodyPr>
          <a:lstStyle/>
          <a:p>
            <a:pPr algn="ctr">
              <a:lnSpc>
                <a:spcPts val="5400"/>
              </a:lnSpc>
              <a:spcBef>
                <a:spcPct val="0"/>
              </a:spcBef>
            </a:pPr>
            <a:r>
              <a:rPr lang="en-US" sz="4500" b="1" spc="-7">
                <a:solidFill>
                  <a:srgbClr val="0C3D5B"/>
                </a:solidFill>
                <a:latin typeface="Calibri (MS) Bold"/>
                <a:ea typeface="Calibri (MS) Bold"/>
                <a:cs typeface="Calibri (MS) Bold"/>
                <a:sym typeface="Calibri (MS) Bold"/>
              </a:rPr>
              <a:t>Andrés Bello</a:t>
            </a:r>
          </a:p>
        </p:txBody>
      </p:sp>
      <p:sp>
        <p:nvSpPr>
          <p:cNvPr id="10" name="TextBox 10"/>
          <p:cNvSpPr txBox="1"/>
          <p:nvPr/>
        </p:nvSpPr>
        <p:spPr>
          <a:xfrm>
            <a:off x="6585904" y="1492892"/>
            <a:ext cx="8712200" cy="581025"/>
          </a:xfrm>
          <a:prstGeom prst="rect">
            <a:avLst/>
          </a:prstGeom>
        </p:spPr>
        <p:txBody>
          <a:bodyPr lIns="0" tIns="0" rIns="0" bIns="0" rtlCol="0" anchor="t">
            <a:spAutoFit/>
          </a:bodyPr>
          <a:lstStyle/>
          <a:p>
            <a:pPr algn="ctr">
              <a:lnSpc>
                <a:spcPts val="4080"/>
              </a:lnSpc>
              <a:spcBef>
                <a:spcPct val="0"/>
              </a:spcBef>
            </a:pPr>
            <a:r>
              <a:rPr lang="en-US" sz="3400" b="1" spc="-5">
                <a:solidFill>
                  <a:srgbClr val="0C3D5B"/>
                </a:solidFill>
                <a:latin typeface="Calibri (MS) Bold"/>
                <a:ea typeface="Calibri (MS) Bold"/>
                <a:cs typeface="Calibri (MS) Bold"/>
                <a:sym typeface="Calibri (MS) Bold"/>
              </a:rPr>
              <a:t>Desarrollo Cultural en la República Conservadora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3171808" cy="1371600"/>
            <a:chOff x="0" y="0"/>
            <a:chExt cx="17562411" cy="1828800"/>
          </a:xfrm>
        </p:grpSpPr>
        <p:sp>
          <p:nvSpPr>
            <p:cNvPr id="3" name="Freeform 3"/>
            <p:cNvSpPr/>
            <p:nvPr/>
          </p:nvSpPr>
          <p:spPr>
            <a:xfrm>
              <a:off x="0" y="0"/>
              <a:ext cx="17561813" cy="1828165"/>
            </a:xfrm>
            <a:custGeom>
              <a:avLst/>
              <a:gdLst/>
              <a:ahLst/>
              <a:cxnLst/>
              <a:rect l="l" t="t" r="r" b="b"/>
              <a:pathLst>
                <a:path w="17561813" h="1828165">
                  <a:moveTo>
                    <a:pt x="16534130" y="1828165"/>
                  </a:moveTo>
                  <a:lnTo>
                    <a:pt x="0" y="1828165"/>
                  </a:lnTo>
                  <a:lnTo>
                    <a:pt x="0" y="0"/>
                  </a:lnTo>
                  <a:lnTo>
                    <a:pt x="17561813" y="0"/>
                  </a:lnTo>
                  <a:lnTo>
                    <a:pt x="17561813" y="1651"/>
                  </a:lnTo>
                  <a:lnTo>
                    <a:pt x="16534130" y="1828165"/>
                  </a:lnTo>
                  <a:close/>
                </a:path>
              </a:pathLst>
            </a:custGeom>
            <a:solidFill>
              <a:srgbClr val="D0D8A1"/>
            </a:solidFill>
          </p:spPr>
          <p:txBody>
            <a:bodyPr/>
            <a:lstStyle/>
            <a:p>
              <a:endParaRPr lang="es-CL"/>
            </a:p>
          </p:txBody>
        </p:sp>
      </p:grpSp>
      <p:grpSp>
        <p:nvGrpSpPr>
          <p:cNvPr id="4" name="Group 4"/>
          <p:cNvGrpSpPr/>
          <p:nvPr/>
        </p:nvGrpSpPr>
        <p:grpSpPr>
          <a:xfrm>
            <a:off x="16585873" y="200082"/>
            <a:ext cx="1343025" cy="1343025"/>
            <a:chOff x="0" y="0"/>
            <a:chExt cx="1790700" cy="1790700"/>
          </a:xfrm>
        </p:grpSpPr>
        <p:sp>
          <p:nvSpPr>
            <p:cNvPr id="5" name="Freeform 5"/>
            <p:cNvSpPr/>
            <p:nvPr/>
          </p:nvSpPr>
          <p:spPr>
            <a:xfrm>
              <a:off x="0" y="0"/>
              <a:ext cx="1790700" cy="1790700"/>
            </a:xfrm>
            <a:custGeom>
              <a:avLst/>
              <a:gdLst/>
              <a:ahLst/>
              <a:cxnLst/>
              <a:rect l="l" t="t" r="r" b="b"/>
              <a:pathLst>
                <a:path w="1790700" h="1790700">
                  <a:moveTo>
                    <a:pt x="0" y="0"/>
                  </a:moveTo>
                  <a:lnTo>
                    <a:pt x="1790700" y="0"/>
                  </a:lnTo>
                  <a:lnTo>
                    <a:pt x="1790700" y="1790700"/>
                  </a:lnTo>
                  <a:lnTo>
                    <a:pt x="0" y="1790700"/>
                  </a:lnTo>
                  <a:lnTo>
                    <a:pt x="0" y="0"/>
                  </a:lnTo>
                  <a:close/>
                </a:path>
              </a:pathLst>
            </a:custGeom>
            <a:blipFill>
              <a:blip r:embed="rId2"/>
              <a:stretch>
                <a:fillRect/>
              </a:stretch>
            </a:blipFill>
          </p:spPr>
          <p:txBody>
            <a:bodyPr/>
            <a:lstStyle/>
            <a:p>
              <a:endParaRPr lang="es-CL"/>
            </a:p>
          </p:txBody>
        </p:sp>
      </p:grpSp>
      <p:sp>
        <p:nvSpPr>
          <p:cNvPr id="6" name="Freeform 6"/>
          <p:cNvSpPr/>
          <p:nvPr/>
        </p:nvSpPr>
        <p:spPr>
          <a:xfrm>
            <a:off x="1954179" y="1965021"/>
            <a:ext cx="5021997" cy="6356958"/>
          </a:xfrm>
          <a:custGeom>
            <a:avLst/>
            <a:gdLst/>
            <a:ahLst/>
            <a:cxnLst/>
            <a:rect l="l" t="t" r="r" b="b"/>
            <a:pathLst>
              <a:path w="5021997" h="6356958">
                <a:moveTo>
                  <a:pt x="0" y="0"/>
                </a:moveTo>
                <a:lnTo>
                  <a:pt x="5021997" y="0"/>
                </a:lnTo>
                <a:lnTo>
                  <a:pt x="5021997" y="6356958"/>
                </a:lnTo>
                <a:lnTo>
                  <a:pt x="0" y="6356958"/>
                </a:lnTo>
                <a:lnTo>
                  <a:pt x="0" y="0"/>
                </a:lnTo>
                <a:close/>
              </a:path>
            </a:pathLst>
          </a:custGeom>
          <a:blipFill>
            <a:blip r:embed="rId3"/>
            <a:stretch>
              <a:fillRect/>
            </a:stretch>
          </a:blipFill>
        </p:spPr>
        <p:txBody>
          <a:bodyPr/>
          <a:lstStyle/>
          <a:p>
            <a:endParaRPr lang="es-CL"/>
          </a:p>
        </p:txBody>
      </p:sp>
      <p:sp>
        <p:nvSpPr>
          <p:cNvPr id="7" name="TextBox 7"/>
          <p:cNvSpPr txBox="1"/>
          <p:nvPr/>
        </p:nvSpPr>
        <p:spPr>
          <a:xfrm>
            <a:off x="533686" y="-27213"/>
            <a:ext cx="8900517" cy="781050"/>
          </a:xfrm>
          <a:prstGeom prst="rect">
            <a:avLst/>
          </a:prstGeom>
        </p:spPr>
        <p:txBody>
          <a:bodyPr lIns="0" tIns="0" rIns="0" bIns="0" rtlCol="0" anchor="t">
            <a:spAutoFit/>
          </a:bodyPr>
          <a:lstStyle/>
          <a:p>
            <a:pPr algn="l">
              <a:lnSpc>
                <a:spcPts val="5400"/>
              </a:lnSpc>
            </a:pPr>
            <a:r>
              <a:rPr lang="en-US" sz="4500" b="1" spc="-7">
                <a:solidFill>
                  <a:srgbClr val="0C3D5B"/>
                </a:solidFill>
                <a:latin typeface="Calibri (MS) Bold"/>
                <a:ea typeface="Calibri (MS) Bold"/>
                <a:cs typeface="Calibri (MS) Bold"/>
                <a:sym typeface="Calibri (MS) Bold"/>
              </a:rPr>
              <a:t>Historia, Geografía y Ciencias Sociales</a:t>
            </a:r>
          </a:p>
        </p:txBody>
      </p:sp>
      <p:sp>
        <p:nvSpPr>
          <p:cNvPr id="8" name="TextBox 8"/>
          <p:cNvSpPr txBox="1"/>
          <p:nvPr/>
        </p:nvSpPr>
        <p:spPr>
          <a:xfrm>
            <a:off x="8789952" y="2173237"/>
            <a:ext cx="8763712" cy="5487036"/>
          </a:xfrm>
          <a:prstGeom prst="rect">
            <a:avLst/>
          </a:prstGeom>
        </p:spPr>
        <p:txBody>
          <a:bodyPr lIns="0" tIns="0" rIns="0" bIns="0" rtlCol="0" anchor="t">
            <a:spAutoFit/>
          </a:bodyPr>
          <a:lstStyle/>
          <a:p>
            <a:pPr algn="just">
              <a:lnSpc>
                <a:spcPts val="3639"/>
              </a:lnSpc>
            </a:pPr>
            <a:r>
              <a:rPr lang="en-US" sz="2599">
                <a:solidFill>
                  <a:srgbClr val="0C3D5B"/>
                </a:solidFill>
                <a:latin typeface="Arimo"/>
                <a:ea typeface="Arimo"/>
                <a:cs typeface="Arimo"/>
                <a:sym typeface="Arimo"/>
              </a:rPr>
              <a:t>El texto destaca el trabajo de Claudio Gay, un naturalista contratado por el gobierno de Prieto para estudiar la naturaleza de Chile, culminando en su obra "Historia Física y Política de Chile" en 30 tomos. También se menciona a Andrés Bello, un influyente intelectual venezolano que contribuyó significativamente en Chile en áreas como la lengua, derecho y educación superior. En literatura y artes, se menciona la renovación cultural impulsada por figuras como José Victorino Lastarria, Eusebio Lillo, y José Joaquín Vallejo, junto con los pintores Raimundo Monvoisin y Juan Mauricio Rugendas, quienes reflejaron la sociedad chilena de su época a través de sus obras.</a:t>
            </a:r>
          </a:p>
        </p:txBody>
      </p:sp>
      <p:sp>
        <p:nvSpPr>
          <p:cNvPr id="9" name="TextBox 9"/>
          <p:cNvSpPr txBox="1"/>
          <p:nvPr/>
        </p:nvSpPr>
        <p:spPr>
          <a:xfrm>
            <a:off x="1954179" y="8477250"/>
            <a:ext cx="5021997" cy="781050"/>
          </a:xfrm>
          <a:prstGeom prst="rect">
            <a:avLst/>
          </a:prstGeom>
        </p:spPr>
        <p:txBody>
          <a:bodyPr lIns="0" tIns="0" rIns="0" bIns="0" rtlCol="0" anchor="t">
            <a:spAutoFit/>
          </a:bodyPr>
          <a:lstStyle/>
          <a:p>
            <a:pPr algn="ctr">
              <a:lnSpc>
                <a:spcPts val="5400"/>
              </a:lnSpc>
              <a:spcBef>
                <a:spcPct val="0"/>
              </a:spcBef>
            </a:pPr>
            <a:r>
              <a:rPr lang="en-US" sz="4500" b="1" spc="-7">
                <a:solidFill>
                  <a:srgbClr val="0C3D5B"/>
                </a:solidFill>
                <a:latin typeface="Calibri (MS) Bold"/>
                <a:ea typeface="Calibri (MS) Bold"/>
                <a:cs typeface="Calibri (MS) Bold"/>
                <a:sym typeface="Calibri (MS) Bold"/>
              </a:rPr>
              <a:t>Claudio Gay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3171808" cy="1371600"/>
            <a:chOff x="0" y="0"/>
            <a:chExt cx="17562411" cy="1828800"/>
          </a:xfrm>
        </p:grpSpPr>
        <p:sp>
          <p:nvSpPr>
            <p:cNvPr id="3" name="Freeform 3"/>
            <p:cNvSpPr/>
            <p:nvPr/>
          </p:nvSpPr>
          <p:spPr>
            <a:xfrm>
              <a:off x="0" y="0"/>
              <a:ext cx="17561813" cy="1828165"/>
            </a:xfrm>
            <a:custGeom>
              <a:avLst/>
              <a:gdLst/>
              <a:ahLst/>
              <a:cxnLst/>
              <a:rect l="l" t="t" r="r" b="b"/>
              <a:pathLst>
                <a:path w="17561813" h="1828165">
                  <a:moveTo>
                    <a:pt x="16534130" y="1828165"/>
                  </a:moveTo>
                  <a:lnTo>
                    <a:pt x="0" y="1828165"/>
                  </a:lnTo>
                  <a:lnTo>
                    <a:pt x="0" y="0"/>
                  </a:lnTo>
                  <a:lnTo>
                    <a:pt x="17561813" y="0"/>
                  </a:lnTo>
                  <a:lnTo>
                    <a:pt x="17561813" y="1651"/>
                  </a:lnTo>
                  <a:lnTo>
                    <a:pt x="16534130" y="1828165"/>
                  </a:lnTo>
                  <a:close/>
                </a:path>
              </a:pathLst>
            </a:custGeom>
            <a:solidFill>
              <a:srgbClr val="D0D8A1"/>
            </a:solidFill>
          </p:spPr>
          <p:txBody>
            <a:bodyPr/>
            <a:lstStyle/>
            <a:p>
              <a:endParaRPr lang="es-CL"/>
            </a:p>
          </p:txBody>
        </p:sp>
      </p:grpSp>
      <p:grpSp>
        <p:nvGrpSpPr>
          <p:cNvPr id="4" name="Group 4"/>
          <p:cNvGrpSpPr/>
          <p:nvPr/>
        </p:nvGrpSpPr>
        <p:grpSpPr>
          <a:xfrm>
            <a:off x="16585873" y="200082"/>
            <a:ext cx="1343025" cy="1343025"/>
            <a:chOff x="0" y="0"/>
            <a:chExt cx="1790700" cy="1790700"/>
          </a:xfrm>
        </p:grpSpPr>
        <p:sp>
          <p:nvSpPr>
            <p:cNvPr id="5" name="Freeform 5"/>
            <p:cNvSpPr/>
            <p:nvPr/>
          </p:nvSpPr>
          <p:spPr>
            <a:xfrm>
              <a:off x="0" y="0"/>
              <a:ext cx="1790700" cy="1790700"/>
            </a:xfrm>
            <a:custGeom>
              <a:avLst/>
              <a:gdLst/>
              <a:ahLst/>
              <a:cxnLst/>
              <a:rect l="l" t="t" r="r" b="b"/>
              <a:pathLst>
                <a:path w="1790700" h="1790700">
                  <a:moveTo>
                    <a:pt x="0" y="0"/>
                  </a:moveTo>
                  <a:lnTo>
                    <a:pt x="1790700" y="0"/>
                  </a:lnTo>
                  <a:lnTo>
                    <a:pt x="1790700" y="1790700"/>
                  </a:lnTo>
                  <a:lnTo>
                    <a:pt x="0" y="1790700"/>
                  </a:lnTo>
                  <a:lnTo>
                    <a:pt x="0" y="0"/>
                  </a:lnTo>
                  <a:close/>
                </a:path>
              </a:pathLst>
            </a:custGeom>
            <a:blipFill>
              <a:blip r:embed="rId2"/>
              <a:stretch>
                <a:fillRect/>
              </a:stretch>
            </a:blipFill>
          </p:spPr>
          <p:txBody>
            <a:bodyPr/>
            <a:lstStyle/>
            <a:p>
              <a:endParaRPr lang="es-CL"/>
            </a:p>
          </p:txBody>
        </p:sp>
      </p:grpSp>
      <p:sp>
        <p:nvSpPr>
          <p:cNvPr id="6" name="Freeform 6"/>
          <p:cNvSpPr/>
          <p:nvPr/>
        </p:nvSpPr>
        <p:spPr>
          <a:xfrm>
            <a:off x="618674" y="2184088"/>
            <a:ext cx="8525326" cy="5827635"/>
          </a:xfrm>
          <a:custGeom>
            <a:avLst/>
            <a:gdLst/>
            <a:ahLst/>
            <a:cxnLst/>
            <a:rect l="l" t="t" r="r" b="b"/>
            <a:pathLst>
              <a:path w="8525326" h="5827635">
                <a:moveTo>
                  <a:pt x="0" y="0"/>
                </a:moveTo>
                <a:lnTo>
                  <a:pt x="8525326" y="0"/>
                </a:lnTo>
                <a:lnTo>
                  <a:pt x="8525326" y="5827636"/>
                </a:lnTo>
                <a:lnTo>
                  <a:pt x="0" y="5827636"/>
                </a:lnTo>
                <a:lnTo>
                  <a:pt x="0" y="0"/>
                </a:lnTo>
                <a:close/>
              </a:path>
            </a:pathLst>
          </a:custGeom>
          <a:blipFill>
            <a:blip r:embed="rId3"/>
            <a:stretch>
              <a:fillRect r="-2407"/>
            </a:stretch>
          </a:blipFill>
        </p:spPr>
        <p:txBody>
          <a:bodyPr/>
          <a:lstStyle/>
          <a:p>
            <a:endParaRPr lang="es-CL"/>
          </a:p>
        </p:txBody>
      </p:sp>
      <p:sp>
        <p:nvSpPr>
          <p:cNvPr id="7" name="TextBox 7"/>
          <p:cNvSpPr txBox="1"/>
          <p:nvPr/>
        </p:nvSpPr>
        <p:spPr>
          <a:xfrm>
            <a:off x="533686" y="-27213"/>
            <a:ext cx="8900517" cy="781050"/>
          </a:xfrm>
          <a:prstGeom prst="rect">
            <a:avLst/>
          </a:prstGeom>
        </p:spPr>
        <p:txBody>
          <a:bodyPr lIns="0" tIns="0" rIns="0" bIns="0" rtlCol="0" anchor="t">
            <a:spAutoFit/>
          </a:bodyPr>
          <a:lstStyle/>
          <a:p>
            <a:pPr algn="l">
              <a:lnSpc>
                <a:spcPts val="5400"/>
              </a:lnSpc>
            </a:pPr>
            <a:r>
              <a:rPr lang="en-US" sz="4500" b="1" spc="-7">
                <a:solidFill>
                  <a:srgbClr val="0C3D5B"/>
                </a:solidFill>
                <a:latin typeface="Calibri (MS) Bold"/>
                <a:ea typeface="Calibri (MS) Bold"/>
                <a:cs typeface="Calibri (MS) Bold"/>
                <a:sym typeface="Calibri (MS) Bold"/>
              </a:rPr>
              <a:t>Historia, Geografía y Ciencias Sociales</a:t>
            </a:r>
          </a:p>
        </p:txBody>
      </p:sp>
      <p:sp>
        <p:nvSpPr>
          <p:cNvPr id="8" name="TextBox 8"/>
          <p:cNvSpPr txBox="1"/>
          <p:nvPr/>
        </p:nvSpPr>
        <p:spPr>
          <a:xfrm>
            <a:off x="9434203" y="2117413"/>
            <a:ext cx="8494695" cy="5675049"/>
          </a:xfrm>
          <a:prstGeom prst="rect">
            <a:avLst/>
          </a:prstGeom>
        </p:spPr>
        <p:txBody>
          <a:bodyPr lIns="0" tIns="0" rIns="0" bIns="0" rtlCol="0" anchor="t">
            <a:spAutoFit/>
          </a:bodyPr>
          <a:lstStyle/>
          <a:p>
            <a:pPr algn="just">
              <a:lnSpc>
                <a:spcPts val="3538"/>
              </a:lnSpc>
            </a:pPr>
            <a:r>
              <a:rPr lang="en-US" sz="2527">
                <a:solidFill>
                  <a:srgbClr val="0C3D5B"/>
                </a:solidFill>
                <a:latin typeface="Arimo"/>
                <a:ea typeface="Arimo"/>
                <a:cs typeface="Arimo"/>
                <a:sym typeface="Arimo"/>
              </a:rPr>
              <a:t>Durante los gobiernos de Bulnes y Montt, la educación se consideró una prioridad, lo que llevó a importantes reformas en el sistema educativo. Se expandió la educación primaria con el aumento de escuelas para mejorar la alfabetización y la escolarización. Además, se crearon la Escuela Normal de Preceptores, que incluía una versión para mujeres, para la formación de docentes, y liceos que ofrecieron educación secundaria en todo el país. También se impulsó la educación práctica mediante la Escuela de Artes y Oficios y la Escuela de Agricultura. La fundación de la Universidad de Chile en 1843, con Andrés Bello como su primer rector, fue una de las medidas más significativas de este período.</a:t>
            </a:r>
          </a:p>
        </p:txBody>
      </p:sp>
      <p:sp>
        <p:nvSpPr>
          <p:cNvPr id="9" name="TextBox 9"/>
          <p:cNvSpPr txBox="1"/>
          <p:nvPr/>
        </p:nvSpPr>
        <p:spPr>
          <a:xfrm>
            <a:off x="533686" y="8477250"/>
            <a:ext cx="8494695" cy="781050"/>
          </a:xfrm>
          <a:prstGeom prst="rect">
            <a:avLst/>
          </a:prstGeom>
        </p:spPr>
        <p:txBody>
          <a:bodyPr lIns="0" tIns="0" rIns="0" bIns="0" rtlCol="0" anchor="t">
            <a:spAutoFit/>
          </a:bodyPr>
          <a:lstStyle/>
          <a:p>
            <a:pPr algn="ctr">
              <a:lnSpc>
                <a:spcPts val="5400"/>
              </a:lnSpc>
              <a:spcBef>
                <a:spcPct val="0"/>
              </a:spcBef>
            </a:pPr>
            <a:r>
              <a:rPr lang="en-US" sz="4500" b="1" spc="-7">
                <a:solidFill>
                  <a:srgbClr val="0C3D5B"/>
                </a:solidFill>
                <a:latin typeface="Calibri (MS) Bold"/>
                <a:ea typeface="Calibri (MS) Bold"/>
                <a:cs typeface="Calibri (MS) Bold"/>
                <a:sym typeface="Calibri (MS) Bold"/>
              </a:rPr>
              <a:t>Universidad de Chile en el siglo XIX</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3171808" cy="1371600"/>
            <a:chOff x="0" y="0"/>
            <a:chExt cx="17562411" cy="1828800"/>
          </a:xfrm>
        </p:grpSpPr>
        <p:sp>
          <p:nvSpPr>
            <p:cNvPr id="3" name="Freeform 3"/>
            <p:cNvSpPr/>
            <p:nvPr/>
          </p:nvSpPr>
          <p:spPr>
            <a:xfrm>
              <a:off x="0" y="0"/>
              <a:ext cx="17561813" cy="1828165"/>
            </a:xfrm>
            <a:custGeom>
              <a:avLst/>
              <a:gdLst/>
              <a:ahLst/>
              <a:cxnLst/>
              <a:rect l="l" t="t" r="r" b="b"/>
              <a:pathLst>
                <a:path w="17561813" h="1828165">
                  <a:moveTo>
                    <a:pt x="16534130" y="1828165"/>
                  </a:moveTo>
                  <a:lnTo>
                    <a:pt x="0" y="1828165"/>
                  </a:lnTo>
                  <a:lnTo>
                    <a:pt x="0" y="0"/>
                  </a:lnTo>
                  <a:lnTo>
                    <a:pt x="17561813" y="0"/>
                  </a:lnTo>
                  <a:lnTo>
                    <a:pt x="17561813" y="1651"/>
                  </a:lnTo>
                  <a:lnTo>
                    <a:pt x="16534130" y="1828165"/>
                  </a:lnTo>
                  <a:close/>
                </a:path>
              </a:pathLst>
            </a:custGeom>
            <a:solidFill>
              <a:srgbClr val="D0D8A1"/>
            </a:solidFill>
          </p:spPr>
          <p:txBody>
            <a:bodyPr/>
            <a:lstStyle/>
            <a:p>
              <a:endParaRPr lang="es-CL"/>
            </a:p>
          </p:txBody>
        </p:sp>
      </p:grpSp>
      <p:grpSp>
        <p:nvGrpSpPr>
          <p:cNvPr id="4" name="Group 4"/>
          <p:cNvGrpSpPr/>
          <p:nvPr/>
        </p:nvGrpSpPr>
        <p:grpSpPr>
          <a:xfrm>
            <a:off x="16585873" y="200082"/>
            <a:ext cx="1343025" cy="1343025"/>
            <a:chOff x="0" y="0"/>
            <a:chExt cx="1790700" cy="1790700"/>
          </a:xfrm>
        </p:grpSpPr>
        <p:sp>
          <p:nvSpPr>
            <p:cNvPr id="5" name="Freeform 5"/>
            <p:cNvSpPr/>
            <p:nvPr/>
          </p:nvSpPr>
          <p:spPr>
            <a:xfrm>
              <a:off x="0" y="0"/>
              <a:ext cx="1790700" cy="1790700"/>
            </a:xfrm>
            <a:custGeom>
              <a:avLst/>
              <a:gdLst/>
              <a:ahLst/>
              <a:cxnLst/>
              <a:rect l="l" t="t" r="r" b="b"/>
              <a:pathLst>
                <a:path w="1790700" h="1790700">
                  <a:moveTo>
                    <a:pt x="0" y="0"/>
                  </a:moveTo>
                  <a:lnTo>
                    <a:pt x="1790700" y="0"/>
                  </a:lnTo>
                  <a:lnTo>
                    <a:pt x="1790700" y="1790700"/>
                  </a:lnTo>
                  <a:lnTo>
                    <a:pt x="0" y="1790700"/>
                  </a:lnTo>
                  <a:lnTo>
                    <a:pt x="0" y="0"/>
                  </a:lnTo>
                  <a:close/>
                </a:path>
              </a:pathLst>
            </a:custGeom>
            <a:blipFill>
              <a:blip r:embed="rId2"/>
              <a:stretch>
                <a:fillRect/>
              </a:stretch>
            </a:blipFill>
          </p:spPr>
          <p:txBody>
            <a:bodyPr/>
            <a:lstStyle/>
            <a:p>
              <a:endParaRPr lang="es-CL"/>
            </a:p>
          </p:txBody>
        </p:sp>
      </p:grpSp>
      <p:sp>
        <p:nvSpPr>
          <p:cNvPr id="6" name="Freeform 6"/>
          <p:cNvSpPr/>
          <p:nvPr/>
        </p:nvSpPr>
        <p:spPr>
          <a:xfrm>
            <a:off x="1842004" y="3201314"/>
            <a:ext cx="3487132" cy="5248134"/>
          </a:xfrm>
          <a:custGeom>
            <a:avLst/>
            <a:gdLst/>
            <a:ahLst/>
            <a:cxnLst/>
            <a:rect l="l" t="t" r="r" b="b"/>
            <a:pathLst>
              <a:path w="3487132" h="5248134">
                <a:moveTo>
                  <a:pt x="0" y="0"/>
                </a:moveTo>
                <a:lnTo>
                  <a:pt x="3487132" y="0"/>
                </a:lnTo>
                <a:lnTo>
                  <a:pt x="3487132" y="5248134"/>
                </a:lnTo>
                <a:lnTo>
                  <a:pt x="0" y="5248134"/>
                </a:lnTo>
                <a:lnTo>
                  <a:pt x="0" y="0"/>
                </a:lnTo>
                <a:close/>
              </a:path>
            </a:pathLst>
          </a:custGeom>
          <a:blipFill>
            <a:blip r:embed="rId3"/>
            <a:stretch>
              <a:fillRect/>
            </a:stretch>
          </a:blipFill>
        </p:spPr>
        <p:txBody>
          <a:bodyPr/>
          <a:lstStyle/>
          <a:p>
            <a:endParaRPr lang="es-CL"/>
          </a:p>
        </p:txBody>
      </p:sp>
      <p:sp>
        <p:nvSpPr>
          <p:cNvPr id="7" name="TextBox 7"/>
          <p:cNvSpPr txBox="1"/>
          <p:nvPr/>
        </p:nvSpPr>
        <p:spPr>
          <a:xfrm>
            <a:off x="533686" y="-27213"/>
            <a:ext cx="8900517" cy="781050"/>
          </a:xfrm>
          <a:prstGeom prst="rect">
            <a:avLst/>
          </a:prstGeom>
        </p:spPr>
        <p:txBody>
          <a:bodyPr lIns="0" tIns="0" rIns="0" bIns="0" rtlCol="0" anchor="t">
            <a:spAutoFit/>
          </a:bodyPr>
          <a:lstStyle/>
          <a:p>
            <a:pPr algn="l">
              <a:lnSpc>
                <a:spcPts val="5400"/>
              </a:lnSpc>
            </a:pPr>
            <a:r>
              <a:rPr lang="en-US" sz="4500" b="1" spc="-7">
                <a:solidFill>
                  <a:srgbClr val="0C3D5B"/>
                </a:solidFill>
                <a:latin typeface="Calibri (MS) Bold"/>
                <a:ea typeface="Calibri (MS) Bold"/>
                <a:cs typeface="Calibri (MS) Bold"/>
                <a:sym typeface="Calibri (MS) Bold"/>
              </a:rPr>
              <a:t>Historia, Geografía y Ciencias Sociales</a:t>
            </a:r>
          </a:p>
        </p:txBody>
      </p:sp>
      <p:sp>
        <p:nvSpPr>
          <p:cNvPr id="8" name="TextBox 8"/>
          <p:cNvSpPr txBox="1"/>
          <p:nvPr/>
        </p:nvSpPr>
        <p:spPr>
          <a:xfrm>
            <a:off x="6142439" y="3924757"/>
            <a:ext cx="10671481" cy="5799211"/>
          </a:xfrm>
          <a:prstGeom prst="rect">
            <a:avLst/>
          </a:prstGeom>
        </p:spPr>
        <p:txBody>
          <a:bodyPr lIns="0" tIns="0" rIns="0" bIns="0" rtlCol="0" anchor="t">
            <a:spAutoFit/>
          </a:bodyPr>
          <a:lstStyle/>
          <a:p>
            <a:pPr algn="l">
              <a:lnSpc>
                <a:spcPts val="3915"/>
              </a:lnSpc>
            </a:pPr>
            <a:r>
              <a:rPr lang="en-US" sz="2796">
                <a:solidFill>
                  <a:srgbClr val="0C3D5B"/>
                </a:solidFill>
                <a:latin typeface="Arimo"/>
                <a:ea typeface="Arimo"/>
                <a:cs typeface="Arimo"/>
                <a:sym typeface="Arimo"/>
              </a:rPr>
              <a:t>Desde la década de 1840, una oposición liberal comenzó a reorganizarse en Chile, desafiando el autoritarismo de los gobiernos conservadores. Este movimiento se vio reflejado en la aparición de figuras como Francisco Bilbao y en la formación de asociaciones como la Sociedad Literaria y la Sociedad de la Igualdad, que promovieron el debate político y cultural. A pesar de la represión, la oposición creció, llevando a revueltas como las Revoluciones de 1851 y 1859. La Cuestión del Sacristán, un conflicto entre el poder eclesiástico y civil, provocó una fractura en el Partido Conservador, al cuestionarse la autoridad del Estado sobre la Iglesia. Este evento subrayó la creciente tensión política y social en el país.</a:t>
            </a:r>
          </a:p>
        </p:txBody>
      </p:sp>
      <p:sp>
        <p:nvSpPr>
          <p:cNvPr id="9" name="TextBox 9"/>
          <p:cNvSpPr txBox="1"/>
          <p:nvPr/>
        </p:nvSpPr>
        <p:spPr>
          <a:xfrm>
            <a:off x="4566960" y="1695907"/>
            <a:ext cx="10671481" cy="1905000"/>
          </a:xfrm>
          <a:prstGeom prst="rect">
            <a:avLst/>
          </a:prstGeom>
        </p:spPr>
        <p:txBody>
          <a:bodyPr lIns="0" tIns="0" rIns="0" bIns="0" rtlCol="0" anchor="t">
            <a:spAutoFit/>
          </a:bodyPr>
          <a:lstStyle/>
          <a:p>
            <a:pPr algn="ctr">
              <a:lnSpc>
                <a:spcPts val="4800"/>
              </a:lnSpc>
              <a:spcBef>
                <a:spcPct val="0"/>
              </a:spcBef>
            </a:pPr>
            <a:r>
              <a:rPr lang="en-US" sz="4000" b="1" spc="-6">
                <a:solidFill>
                  <a:srgbClr val="0C3D5B"/>
                </a:solidFill>
                <a:latin typeface="Calibri (MS) Bold"/>
                <a:ea typeface="Calibri (MS) Bold"/>
                <a:cs typeface="Calibri (MS) Bold"/>
                <a:sym typeface="Calibri (MS) Bold"/>
              </a:rPr>
              <a:t>Rearticulación política del Eje Liberal, coyuntura de la República Conservadora (Cuestión del Sacristán).</a:t>
            </a:r>
          </a:p>
        </p:txBody>
      </p:sp>
      <p:sp>
        <p:nvSpPr>
          <p:cNvPr id="10" name="TextBox 10"/>
          <p:cNvSpPr txBox="1"/>
          <p:nvPr/>
        </p:nvSpPr>
        <p:spPr>
          <a:xfrm>
            <a:off x="1028700" y="8372791"/>
            <a:ext cx="5113739" cy="1219200"/>
          </a:xfrm>
          <a:prstGeom prst="rect">
            <a:avLst/>
          </a:prstGeom>
        </p:spPr>
        <p:txBody>
          <a:bodyPr lIns="0" tIns="0" rIns="0" bIns="0" rtlCol="0" anchor="t">
            <a:spAutoFit/>
          </a:bodyPr>
          <a:lstStyle/>
          <a:p>
            <a:pPr algn="ctr">
              <a:lnSpc>
                <a:spcPts val="4560"/>
              </a:lnSpc>
              <a:spcBef>
                <a:spcPct val="0"/>
              </a:spcBef>
            </a:pPr>
            <a:r>
              <a:rPr lang="en-US" sz="3800" b="1" spc="-5">
                <a:solidFill>
                  <a:srgbClr val="0C3D5B"/>
                </a:solidFill>
                <a:latin typeface="Calibri (MS) Bold"/>
                <a:ea typeface="Calibri (MS) Bold"/>
                <a:cs typeface="Calibri (MS) Bold"/>
                <a:sym typeface="Calibri (MS) Bold"/>
              </a:rPr>
              <a:t>Periódico de la Fusión Liberal-Conservadora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DF2E1"/>
        </a:solidFill>
        <a:effectLst/>
      </p:bgPr>
    </p:bg>
    <p:spTree>
      <p:nvGrpSpPr>
        <p:cNvPr id="1" name=""/>
        <p:cNvGrpSpPr/>
        <p:nvPr/>
      </p:nvGrpSpPr>
      <p:grpSpPr>
        <a:xfrm>
          <a:off x="0" y="0"/>
          <a:ext cx="0" cy="0"/>
          <a:chOff x="0" y="0"/>
          <a:chExt cx="0" cy="0"/>
        </a:xfrm>
      </p:grpSpPr>
      <p:sp>
        <p:nvSpPr>
          <p:cNvPr id="2" name="Freeform 2"/>
          <p:cNvSpPr/>
          <p:nvPr/>
        </p:nvSpPr>
        <p:spPr>
          <a:xfrm>
            <a:off x="7261430" y="-756638"/>
            <a:ext cx="11829851" cy="11800276"/>
          </a:xfrm>
          <a:custGeom>
            <a:avLst/>
            <a:gdLst/>
            <a:ahLst/>
            <a:cxnLst/>
            <a:rect l="l" t="t" r="r" b="b"/>
            <a:pathLst>
              <a:path w="11829851" h="11800276">
                <a:moveTo>
                  <a:pt x="0" y="0"/>
                </a:moveTo>
                <a:lnTo>
                  <a:pt x="11829851" y="0"/>
                </a:lnTo>
                <a:lnTo>
                  <a:pt x="11829851" y="11800276"/>
                </a:lnTo>
                <a:lnTo>
                  <a:pt x="0" y="11800276"/>
                </a:lnTo>
                <a:lnTo>
                  <a:pt x="0" y="0"/>
                </a:lnTo>
                <a:close/>
              </a:path>
            </a:pathLst>
          </a:custGeom>
          <a:blipFill>
            <a:blip r:embed="rId2"/>
            <a:stretch>
              <a:fillRect/>
            </a:stretch>
          </a:blipFill>
        </p:spPr>
        <p:txBody>
          <a:bodyPr/>
          <a:lstStyle/>
          <a:p>
            <a:endParaRPr lang="es-CL"/>
          </a:p>
        </p:txBody>
      </p:sp>
      <p:grpSp>
        <p:nvGrpSpPr>
          <p:cNvPr id="3" name="Group 3"/>
          <p:cNvGrpSpPr/>
          <p:nvPr/>
        </p:nvGrpSpPr>
        <p:grpSpPr>
          <a:xfrm rot="-10800000">
            <a:off x="-4427246" y="5238750"/>
            <a:ext cx="15865572" cy="11972520"/>
            <a:chOff x="0" y="0"/>
            <a:chExt cx="7118922" cy="5372100"/>
          </a:xfrm>
        </p:grpSpPr>
        <p:sp>
          <p:nvSpPr>
            <p:cNvPr id="4" name="Freeform 4"/>
            <p:cNvSpPr/>
            <p:nvPr/>
          </p:nvSpPr>
          <p:spPr>
            <a:xfrm>
              <a:off x="0" y="0"/>
              <a:ext cx="7118922" cy="5372100"/>
            </a:xfrm>
            <a:custGeom>
              <a:avLst/>
              <a:gdLst/>
              <a:ahLst/>
              <a:cxnLst/>
              <a:rect l="l" t="t" r="r" b="b"/>
              <a:pathLst>
                <a:path w="7118922" h="5372100">
                  <a:moveTo>
                    <a:pt x="5568252" y="0"/>
                  </a:moveTo>
                  <a:lnTo>
                    <a:pt x="1550670" y="0"/>
                  </a:lnTo>
                  <a:lnTo>
                    <a:pt x="0" y="2686050"/>
                  </a:lnTo>
                  <a:lnTo>
                    <a:pt x="1550670" y="5372100"/>
                  </a:lnTo>
                  <a:lnTo>
                    <a:pt x="5568252" y="5372100"/>
                  </a:lnTo>
                  <a:lnTo>
                    <a:pt x="7118922" y="2686050"/>
                  </a:lnTo>
                  <a:lnTo>
                    <a:pt x="5568252" y="0"/>
                  </a:lnTo>
                  <a:close/>
                </a:path>
              </a:pathLst>
            </a:custGeom>
            <a:solidFill>
              <a:srgbClr val="D1D8A1"/>
            </a:solidFill>
          </p:spPr>
          <p:txBody>
            <a:bodyPr/>
            <a:lstStyle/>
            <a:p>
              <a:endParaRPr lang="es-CL"/>
            </a:p>
          </p:txBody>
        </p:sp>
      </p:grpSp>
      <p:sp>
        <p:nvSpPr>
          <p:cNvPr id="5" name="TextBox 5"/>
          <p:cNvSpPr txBox="1"/>
          <p:nvPr/>
        </p:nvSpPr>
        <p:spPr>
          <a:xfrm>
            <a:off x="1028700" y="6238677"/>
            <a:ext cx="7170447" cy="2276792"/>
          </a:xfrm>
          <a:prstGeom prst="rect">
            <a:avLst/>
          </a:prstGeom>
        </p:spPr>
        <p:txBody>
          <a:bodyPr lIns="0" tIns="0" rIns="0" bIns="0" rtlCol="0" anchor="t">
            <a:spAutoFit/>
          </a:bodyPr>
          <a:lstStyle/>
          <a:p>
            <a:pPr algn="l">
              <a:lnSpc>
                <a:spcPts val="8277"/>
              </a:lnSpc>
            </a:pPr>
            <a:r>
              <a:rPr lang="en-US" sz="7524" b="1">
                <a:solidFill>
                  <a:srgbClr val="0C3E5B"/>
                </a:solidFill>
                <a:latin typeface="Calibri (MS) Bold"/>
                <a:ea typeface="Calibri (MS) Bold"/>
                <a:cs typeface="Calibri (MS) Bold"/>
                <a:sym typeface="Calibri (MS) Bold"/>
              </a:rPr>
              <a:t>¡Muchas gracias por su atención!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9F0E8"/>
        </a:solidFill>
        <a:effectLst/>
      </p:bgPr>
    </p:bg>
    <p:spTree>
      <p:nvGrpSpPr>
        <p:cNvPr id="1" name=""/>
        <p:cNvGrpSpPr/>
        <p:nvPr/>
      </p:nvGrpSpPr>
      <p:grpSpPr>
        <a:xfrm>
          <a:off x="0" y="0"/>
          <a:ext cx="0" cy="0"/>
          <a:chOff x="0" y="0"/>
          <a:chExt cx="0" cy="0"/>
        </a:xfrm>
      </p:grpSpPr>
      <p:grpSp>
        <p:nvGrpSpPr>
          <p:cNvPr id="2" name="Group 2"/>
          <p:cNvGrpSpPr/>
          <p:nvPr/>
        </p:nvGrpSpPr>
        <p:grpSpPr>
          <a:xfrm>
            <a:off x="-914400" y="0"/>
            <a:ext cx="14086501" cy="1371089"/>
            <a:chOff x="0" y="0"/>
            <a:chExt cx="3710025" cy="361110"/>
          </a:xfrm>
        </p:grpSpPr>
        <p:sp>
          <p:nvSpPr>
            <p:cNvPr id="3" name="Freeform 3"/>
            <p:cNvSpPr/>
            <p:nvPr/>
          </p:nvSpPr>
          <p:spPr>
            <a:xfrm>
              <a:off x="0" y="0"/>
              <a:ext cx="3710025" cy="361110"/>
            </a:xfrm>
            <a:custGeom>
              <a:avLst/>
              <a:gdLst/>
              <a:ahLst/>
              <a:cxnLst/>
              <a:rect l="l" t="t" r="r" b="b"/>
              <a:pathLst>
                <a:path w="3710025" h="361110">
                  <a:moveTo>
                    <a:pt x="203200" y="0"/>
                  </a:moveTo>
                  <a:lnTo>
                    <a:pt x="3710025" y="0"/>
                  </a:lnTo>
                  <a:lnTo>
                    <a:pt x="3506825" y="361110"/>
                  </a:lnTo>
                  <a:lnTo>
                    <a:pt x="0" y="361110"/>
                  </a:lnTo>
                  <a:lnTo>
                    <a:pt x="203200" y="0"/>
                  </a:lnTo>
                  <a:close/>
                </a:path>
              </a:pathLst>
            </a:custGeom>
            <a:solidFill>
              <a:srgbClr val="D1D8A1"/>
            </a:solidFill>
          </p:spPr>
          <p:txBody>
            <a:bodyPr/>
            <a:lstStyle/>
            <a:p>
              <a:endParaRPr lang="es-CL"/>
            </a:p>
          </p:txBody>
        </p:sp>
        <p:sp>
          <p:nvSpPr>
            <p:cNvPr id="4" name="TextBox 4"/>
            <p:cNvSpPr txBox="1"/>
            <p:nvPr/>
          </p:nvSpPr>
          <p:spPr>
            <a:xfrm>
              <a:off x="101600" y="-66675"/>
              <a:ext cx="3506825" cy="427785"/>
            </a:xfrm>
            <a:prstGeom prst="rect">
              <a:avLst/>
            </a:prstGeom>
          </p:spPr>
          <p:txBody>
            <a:bodyPr lIns="50800" tIns="50800" rIns="50800" bIns="50800" rtlCol="0" anchor="ctr"/>
            <a:lstStyle/>
            <a:p>
              <a:pPr algn="ctr">
                <a:lnSpc>
                  <a:spcPts val="2380"/>
                </a:lnSpc>
              </a:pPr>
              <a:endParaRPr/>
            </a:p>
          </p:txBody>
        </p:sp>
      </p:grpSp>
      <p:sp>
        <p:nvSpPr>
          <p:cNvPr id="5" name="Freeform 5"/>
          <p:cNvSpPr/>
          <p:nvPr/>
        </p:nvSpPr>
        <p:spPr>
          <a:xfrm>
            <a:off x="16585870" y="200086"/>
            <a:ext cx="1346861" cy="1343494"/>
          </a:xfrm>
          <a:custGeom>
            <a:avLst/>
            <a:gdLst/>
            <a:ahLst/>
            <a:cxnLst/>
            <a:rect l="l" t="t" r="r" b="b"/>
            <a:pathLst>
              <a:path w="1346861" h="1343494">
                <a:moveTo>
                  <a:pt x="0" y="0"/>
                </a:moveTo>
                <a:lnTo>
                  <a:pt x="1346860" y="0"/>
                </a:lnTo>
                <a:lnTo>
                  <a:pt x="1346860" y="1343494"/>
                </a:lnTo>
                <a:lnTo>
                  <a:pt x="0" y="1343494"/>
                </a:lnTo>
                <a:lnTo>
                  <a:pt x="0" y="0"/>
                </a:lnTo>
                <a:close/>
              </a:path>
            </a:pathLst>
          </a:custGeom>
          <a:blipFill>
            <a:blip r:embed="rId2"/>
            <a:stretch>
              <a:fillRect/>
            </a:stretch>
          </a:blipFill>
        </p:spPr>
        <p:txBody>
          <a:bodyPr/>
          <a:lstStyle/>
          <a:p>
            <a:endParaRPr lang="es-CL"/>
          </a:p>
        </p:txBody>
      </p:sp>
      <p:sp>
        <p:nvSpPr>
          <p:cNvPr id="6" name="Freeform 6"/>
          <p:cNvSpPr/>
          <p:nvPr/>
        </p:nvSpPr>
        <p:spPr>
          <a:xfrm>
            <a:off x="3180209" y="2599766"/>
            <a:ext cx="4300460" cy="5391289"/>
          </a:xfrm>
          <a:custGeom>
            <a:avLst/>
            <a:gdLst/>
            <a:ahLst/>
            <a:cxnLst/>
            <a:rect l="l" t="t" r="r" b="b"/>
            <a:pathLst>
              <a:path w="4300460" h="5391289">
                <a:moveTo>
                  <a:pt x="0" y="0"/>
                </a:moveTo>
                <a:lnTo>
                  <a:pt x="4300460" y="0"/>
                </a:lnTo>
                <a:lnTo>
                  <a:pt x="4300460" y="5391288"/>
                </a:lnTo>
                <a:lnTo>
                  <a:pt x="0" y="5391288"/>
                </a:lnTo>
                <a:lnTo>
                  <a:pt x="0" y="0"/>
                </a:lnTo>
                <a:close/>
              </a:path>
            </a:pathLst>
          </a:custGeom>
          <a:blipFill>
            <a:blip r:embed="rId3"/>
            <a:stretch>
              <a:fillRect r="-4471"/>
            </a:stretch>
          </a:blipFill>
        </p:spPr>
        <p:txBody>
          <a:bodyPr/>
          <a:lstStyle/>
          <a:p>
            <a:endParaRPr lang="es-CL"/>
          </a:p>
        </p:txBody>
      </p:sp>
      <p:sp>
        <p:nvSpPr>
          <p:cNvPr id="7" name="TextBox 7"/>
          <p:cNvSpPr txBox="1"/>
          <p:nvPr/>
        </p:nvSpPr>
        <p:spPr>
          <a:xfrm>
            <a:off x="687710" y="159651"/>
            <a:ext cx="12484391" cy="1009132"/>
          </a:xfrm>
          <a:prstGeom prst="rect">
            <a:avLst/>
          </a:prstGeom>
        </p:spPr>
        <p:txBody>
          <a:bodyPr lIns="0" tIns="0" rIns="0" bIns="0" rtlCol="0" anchor="t">
            <a:spAutoFit/>
          </a:bodyPr>
          <a:lstStyle/>
          <a:p>
            <a:pPr algn="l">
              <a:lnSpc>
                <a:spcPts val="7378"/>
              </a:lnSpc>
              <a:spcBef>
                <a:spcPct val="0"/>
              </a:spcBef>
            </a:pPr>
            <a:r>
              <a:rPr lang="en-US" sz="5270" b="1">
                <a:solidFill>
                  <a:srgbClr val="0C3E5B"/>
                </a:solidFill>
                <a:latin typeface="Calibri (MS) Bold"/>
                <a:ea typeface="Calibri (MS) Bold"/>
                <a:cs typeface="Calibri (MS) Bold"/>
                <a:sym typeface="Calibri (MS) Bold"/>
              </a:rPr>
              <a:t>Historia, Geografía y Ciencias Sociales</a:t>
            </a:r>
          </a:p>
        </p:txBody>
      </p:sp>
      <p:sp>
        <p:nvSpPr>
          <p:cNvPr id="8" name="TextBox 8"/>
          <p:cNvSpPr txBox="1"/>
          <p:nvPr/>
        </p:nvSpPr>
        <p:spPr>
          <a:xfrm>
            <a:off x="10802952" y="2499822"/>
            <a:ext cx="6776815" cy="5419726"/>
          </a:xfrm>
          <a:prstGeom prst="rect">
            <a:avLst/>
          </a:prstGeom>
        </p:spPr>
        <p:txBody>
          <a:bodyPr lIns="0" tIns="0" rIns="0" bIns="0" rtlCol="0" anchor="t">
            <a:spAutoFit/>
          </a:bodyPr>
          <a:lstStyle/>
          <a:p>
            <a:pPr algn="just">
              <a:lnSpc>
                <a:spcPts val="4799"/>
              </a:lnSpc>
            </a:pPr>
            <a:r>
              <a:rPr lang="en-US" sz="2999">
                <a:solidFill>
                  <a:srgbClr val="0C3E5B"/>
                </a:solidFill>
                <a:latin typeface="Calibri (MS)"/>
                <a:ea typeface="Calibri (MS)"/>
                <a:cs typeface="Calibri (MS)"/>
                <a:sym typeface="Calibri (MS)"/>
              </a:rPr>
              <a:t>Un mayor orden político dentro de este período conllevó a una mayor consolidación de las finanzas públicas y la economía en Chile. Como figura clave en este rol, está el ministro de Hacienda Manuel Rengifo, apodado el mago de las finanzas, ocupando esta cartera (1830-1835) y en (1841-1844).</a:t>
            </a:r>
          </a:p>
          <a:p>
            <a:pPr algn="just">
              <a:lnSpc>
                <a:spcPts val="4799"/>
              </a:lnSpc>
            </a:pPr>
            <a:endParaRPr lang="en-US" sz="2999">
              <a:solidFill>
                <a:srgbClr val="0C3E5B"/>
              </a:solidFill>
              <a:latin typeface="Calibri (MS)"/>
              <a:ea typeface="Calibri (MS)"/>
              <a:cs typeface="Calibri (MS)"/>
              <a:sym typeface="Calibri (MS)"/>
            </a:endParaRPr>
          </a:p>
        </p:txBody>
      </p:sp>
      <p:sp>
        <p:nvSpPr>
          <p:cNvPr id="9" name="TextBox 9"/>
          <p:cNvSpPr txBox="1"/>
          <p:nvPr/>
        </p:nvSpPr>
        <p:spPr>
          <a:xfrm>
            <a:off x="4873616" y="1509950"/>
            <a:ext cx="9181704" cy="841486"/>
          </a:xfrm>
          <a:prstGeom prst="rect">
            <a:avLst/>
          </a:prstGeom>
        </p:spPr>
        <p:txBody>
          <a:bodyPr lIns="0" tIns="0" rIns="0" bIns="0" rtlCol="0" anchor="t">
            <a:spAutoFit/>
          </a:bodyPr>
          <a:lstStyle/>
          <a:p>
            <a:pPr algn="ctr">
              <a:lnSpc>
                <a:spcPts val="6118"/>
              </a:lnSpc>
              <a:spcBef>
                <a:spcPct val="0"/>
              </a:spcBef>
            </a:pPr>
            <a:r>
              <a:rPr lang="en-US" sz="4370" b="1">
                <a:solidFill>
                  <a:srgbClr val="0C3E5B"/>
                </a:solidFill>
                <a:latin typeface="Calibri (MS) Bold"/>
                <a:ea typeface="Calibri (MS) Bold"/>
                <a:cs typeface="Calibri (MS) Bold"/>
                <a:sym typeface="Calibri (MS) Bold"/>
              </a:rPr>
              <a:t>EL FORTALECIMIENTO DE LA ECONOMÍA</a:t>
            </a:r>
          </a:p>
        </p:txBody>
      </p:sp>
      <p:sp>
        <p:nvSpPr>
          <p:cNvPr id="10" name="TextBox 10"/>
          <p:cNvSpPr txBox="1"/>
          <p:nvPr/>
        </p:nvSpPr>
        <p:spPr>
          <a:xfrm>
            <a:off x="3180209" y="7895804"/>
            <a:ext cx="4300460" cy="1372980"/>
          </a:xfrm>
          <a:prstGeom prst="rect">
            <a:avLst/>
          </a:prstGeom>
        </p:spPr>
        <p:txBody>
          <a:bodyPr lIns="0" tIns="0" rIns="0" bIns="0" rtlCol="0" anchor="t">
            <a:spAutoFit/>
          </a:bodyPr>
          <a:lstStyle/>
          <a:p>
            <a:pPr algn="ctr">
              <a:lnSpc>
                <a:spcPts val="3598"/>
              </a:lnSpc>
              <a:spcBef>
                <a:spcPct val="0"/>
              </a:spcBef>
            </a:pPr>
            <a:r>
              <a:rPr lang="en-US" sz="2570" b="1">
                <a:solidFill>
                  <a:srgbClr val="0C3E5B"/>
                </a:solidFill>
                <a:latin typeface="Calibri (MS) Bold"/>
                <a:ea typeface="Calibri (MS) Bold"/>
                <a:cs typeface="Calibri (MS) Bold"/>
                <a:sym typeface="Calibri (MS) Bold"/>
              </a:rPr>
              <a:t>MANUEL RENGIFO: MINISTRO DE HACIENDA APODADO “EL MAGO DE LAS FINANZAS”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9F0E8"/>
        </a:solidFill>
        <a:effectLst/>
      </p:bgPr>
    </p:bg>
    <p:spTree>
      <p:nvGrpSpPr>
        <p:cNvPr id="1" name=""/>
        <p:cNvGrpSpPr/>
        <p:nvPr/>
      </p:nvGrpSpPr>
      <p:grpSpPr>
        <a:xfrm>
          <a:off x="0" y="0"/>
          <a:ext cx="0" cy="0"/>
          <a:chOff x="0" y="0"/>
          <a:chExt cx="0" cy="0"/>
        </a:xfrm>
      </p:grpSpPr>
      <p:grpSp>
        <p:nvGrpSpPr>
          <p:cNvPr id="2" name="Group 2"/>
          <p:cNvGrpSpPr/>
          <p:nvPr/>
        </p:nvGrpSpPr>
        <p:grpSpPr>
          <a:xfrm>
            <a:off x="-914400" y="0"/>
            <a:ext cx="14086501" cy="1371089"/>
            <a:chOff x="0" y="0"/>
            <a:chExt cx="3710025" cy="361110"/>
          </a:xfrm>
        </p:grpSpPr>
        <p:sp>
          <p:nvSpPr>
            <p:cNvPr id="3" name="Freeform 3"/>
            <p:cNvSpPr/>
            <p:nvPr/>
          </p:nvSpPr>
          <p:spPr>
            <a:xfrm>
              <a:off x="0" y="0"/>
              <a:ext cx="3710025" cy="361110"/>
            </a:xfrm>
            <a:custGeom>
              <a:avLst/>
              <a:gdLst/>
              <a:ahLst/>
              <a:cxnLst/>
              <a:rect l="l" t="t" r="r" b="b"/>
              <a:pathLst>
                <a:path w="3710025" h="361110">
                  <a:moveTo>
                    <a:pt x="203200" y="0"/>
                  </a:moveTo>
                  <a:lnTo>
                    <a:pt x="3710025" y="0"/>
                  </a:lnTo>
                  <a:lnTo>
                    <a:pt x="3506825" y="361110"/>
                  </a:lnTo>
                  <a:lnTo>
                    <a:pt x="0" y="361110"/>
                  </a:lnTo>
                  <a:lnTo>
                    <a:pt x="203200" y="0"/>
                  </a:lnTo>
                  <a:close/>
                </a:path>
              </a:pathLst>
            </a:custGeom>
            <a:solidFill>
              <a:srgbClr val="D1D8A1"/>
            </a:solidFill>
          </p:spPr>
          <p:txBody>
            <a:bodyPr/>
            <a:lstStyle/>
            <a:p>
              <a:endParaRPr lang="es-CL"/>
            </a:p>
          </p:txBody>
        </p:sp>
        <p:sp>
          <p:nvSpPr>
            <p:cNvPr id="4" name="TextBox 4"/>
            <p:cNvSpPr txBox="1"/>
            <p:nvPr/>
          </p:nvSpPr>
          <p:spPr>
            <a:xfrm>
              <a:off x="101600" y="-66675"/>
              <a:ext cx="3506825" cy="427785"/>
            </a:xfrm>
            <a:prstGeom prst="rect">
              <a:avLst/>
            </a:prstGeom>
          </p:spPr>
          <p:txBody>
            <a:bodyPr lIns="50800" tIns="50800" rIns="50800" bIns="50800" rtlCol="0" anchor="ctr"/>
            <a:lstStyle/>
            <a:p>
              <a:pPr algn="ctr">
                <a:lnSpc>
                  <a:spcPts val="2380"/>
                </a:lnSpc>
              </a:pPr>
              <a:endParaRPr/>
            </a:p>
          </p:txBody>
        </p:sp>
      </p:grpSp>
      <p:sp>
        <p:nvSpPr>
          <p:cNvPr id="5" name="Freeform 5"/>
          <p:cNvSpPr/>
          <p:nvPr/>
        </p:nvSpPr>
        <p:spPr>
          <a:xfrm>
            <a:off x="16585870" y="200086"/>
            <a:ext cx="1346861" cy="1343494"/>
          </a:xfrm>
          <a:custGeom>
            <a:avLst/>
            <a:gdLst/>
            <a:ahLst/>
            <a:cxnLst/>
            <a:rect l="l" t="t" r="r" b="b"/>
            <a:pathLst>
              <a:path w="1346861" h="1343494">
                <a:moveTo>
                  <a:pt x="0" y="0"/>
                </a:moveTo>
                <a:lnTo>
                  <a:pt x="1346860" y="0"/>
                </a:lnTo>
                <a:lnTo>
                  <a:pt x="1346860" y="1343494"/>
                </a:lnTo>
                <a:lnTo>
                  <a:pt x="0" y="1343494"/>
                </a:lnTo>
                <a:lnTo>
                  <a:pt x="0" y="0"/>
                </a:lnTo>
                <a:close/>
              </a:path>
            </a:pathLst>
          </a:custGeom>
          <a:blipFill>
            <a:blip r:embed="rId2"/>
            <a:stretch>
              <a:fillRect/>
            </a:stretch>
          </a:blipFill>
        </p:spPr>
        <p:txBody>
          <a:bodyPr/>
          <a:lstStyle/>
          <a:p>
            <a:endParaRPr lang="es-CL"/>
          </a:p>
        </p:txBody>
      </p:sp>
      <p:sp>
        <p:nvSpPr>
          <p:cNvPr id="6" name="TextBox 6"/>
          <p:cNvSpPr txBox="1"/>
          <p:nvPr/>
        </p:nvSpPr>
        <p:spPr>
          <a:xfrm>
            <a:off x="5810458" y="2817451"/>
            <a:ext cx="10775412" cy="7495658"/>
          </a:xfrm>
          <a:prstGeom prst="rect">
            <a:avLst/>
          </a:prstGeom>
        </p:spPr>
        <p:txBody>
          <a:bodyPr lIns="0" tIns="0" rIns="0" bIns="0" rtlCol="0" anchor="t">
            <a:spAutoFit/>
          </a:bodyPr>
          <a:lstStyle/>
          <a:p>
            <a:pPr algn="just">
              <a:lnSpc>
                <a:spcPts val="4521"/>
              </a:lnSpc>
            </a:pPr>
            <a:r>
              <a:rPr lang="en-US" sz="2825">
                <a:solidFill>
                  <a:srgbClr val="0C3E5B"/>
                </a:solidFill>
                <a:latin typeface="Calibri (MS)"/>
                <a:ea typeface="Calibri (MS)"/>
                <a:cs typeface="Calibri (MS)"/>
                <a:sym typeface="Calibri (MS)"/>
              </a:rPr>
              <a:t>Con el objetivo de </a:t>
            </a:r>
            <a:r>
              <a:rPr lang="en-US" sz="2825" b="1">
                <a:solidFill>
                  <a:srgbClr val="0C3E5B"/>
                </a:solidFill>
                <a:latin typeface="Calibri (MS) Bold"/>
                <a:ea typeface="Calibri (MS) Bold"/>
                <a:cs typeface="Calibri (MS) Bold"/>
                <a:sym typeface="Calibri (MS) Bold"/>
              </a:rPr>
              <a:t>ordenar las finanzas públicas y reducir el gasto,</a:t>
            </a:r>
            <a:r>
              <a:rPr lang="en-US" sz="2825">
                <a:solidFill>
                  <a:srgbClr val="0C3E5B"/>
                </a:solidFill>
                <a:latin typeface="Calibri (MS)"/>
                <a:ea typeface="Calibri (MS)"/>
                <a:cs typeface="Calibri (MS)"/>
                <a:sym typeface="Calibri (MS)"/>
              </a:rPr>
              <a:t> Rengifo impulsó un conjunto de medidas orientadas a mejorar la recaudación, estimular la actividad económica y fortalecer el rol del Estado.</a:t>
            </a:r>
          </a:p>
          <a:p>
            <a:pPr algn="just">
              <a:lnSpc>
                <a:spcPts val="4521"/>
              </a:lnSpc>
            </a:pPr>
            <a:r>
              <a:rPr lang="en-US" sz="2825">
                <a:solidFill>
                  <a:srgbClr val="0C3E5B"/>
                </a:solidFill>
                <a:latin typeface="Calibri (MS)"/>
                <a:ea typeface="Calibri (MS)"/>
                <a:cs typeface="Calibri (MS)"/>
                <a:sym typeface="Calibri (MS)"/>
              </a:rPr>
              <a:t>·     </a:t>
            </a:r>
            <a:r>
              <a:rPr lang="en-US" sz="2825" b="1">
                <a:solidFill>
                  <a:srgbClr val="0C3E5B"/>
                </a:solidFill>
                <a:latin typeface="Calibri (MS) Bold"/>
                <a:ea typeface="Calibri (MS) Bold"/>
                <a:cs typeface="Calibri (MS) Bold"/>
                <a:sym typeface="Calibri (MS) Bold"/>
              </a:rPr>
              <a:t> Reforma tributaria y aduanera:</a:t>
            </a:r>
            <a:r>
              <a:rPr lang="en-US" sz="2825">
                <a:solidFill>
                  <a:srgbClr val="0C3E5B"/>
                </a:solidFill>
                <a:latin typeface="Calibri (MS)"/>
                <a:ea typeface="Calibri (MS)"/>
                <a:cs typeface="Calibri (MS)"/>
                <a:sym typeface="Calibri (MS)"/>
              </a:rPr>
              <a:t> reemplazó impuestos heredados del período colonial por un sistema de recaudación más eficiente; vinculó la tributación de las propiedades agrarias con su producción y ajustó disposiciones aduaneras para proteger la producción nacional, incluyendo la reducción de derechos sobre exportaciones.</a:t>
            </a:r>
          </a:p>
          <a:p>
            <a:pPr algn="just">
              <a:lnSpc>
                <a:spcPts val="4521"/>
              </a:lnSpc>
            </a:pPr>
            <a:r>
              <a:rPr lang="en-US" sz="2825">
                <a:solidFill>
                  <a:srgbClr val="0C3E5B"/>
                </a:solidFill>
                <a:latin typeface="Calibri (MS)"/>
                <a:ea typeface="Calibri (MS)"/>
                <a:cs typeface="Calibri (MS)"/>
                <a:sym typeface="Calibri (MS)"/>
              </a:rPr>
              <a:t>·</a:t>
            </a:r>
            <a:r>
              <a:rPr lang="en-US" sz="2825" b="1">
                <a:solidFill>
                  <a:srgbClr val="0C3E5B"/>
                </a:solidFill>
                <a:latin typeface="Calibri (MS) Bold"/>
                <a:ea typeface="Calibri (MS) Bold"/>
                <a:cs typeface="Calibri (MS) Bold"/>
                <a:sym typeface="Calibri (MS) Bold"/>
              </a:rPr>
              <a:t>Impulso a la inmigración y a la inversión: </a:t>
            </a:r>
            <a:r>
              <a:rPr lang="en-US" sz="2825">
                <a:solidFill>
                  <a:srgbClr val="0C3E5B"/>
                </a:solidFill>
                <a:latin typeface="Calibri (MS)"/>
                <a:ea typeface="Calibri (MS)"/>
                <a:cs typeface="Calibri (MS)"/>
                <a:sym typeface="Calibri (MS)"/>
              </a:rPr>
              <a:t>facilitó la llegada de extranjeros que emprendieran en el país; un ejemplo fue Guillermo Wheelwright, quien en 1835 introdujo la navegación a vapor en Chile.</a:t>
            </a:r>
          </a:p>
          <a:p>
            <a:pPr algn="just">
              <a:lnSpc>
                <a:spcPts val="3022"/>
              </a:lnSpc>
            </a:pPr>
            <a:endParaRPr lang="en-US" sz="2825">
              <a:solidFill>
                <a:srgbClr val="0C3E5B"/>
              </a:solidFill>
              <a:latin typeface="Calibri (MS)"/>
              <a:ea typeface="Calibri (MS)"/>
              <a:cs typeface="Calibri (MS)"/>
              <a:sym typeface="Calibri (MS)"/>
            </a:endParaRPr>
          </a:p>
          <a:p>
            <a:pPr algn="just">
              <a:lnSpc>
                <a:spcPts val="1511"/>
              </a:lnSpc>
            </a:pPr>
            <a:endParaRPr lang="en-US" sz="2825">
              <a:solidFill>
                <a:srgbClr val="0C3E5B"/>
              </a:solidFill>
              <a:latin typeface="Calibri (MS)"/>
              <a:ea typeface="Calibri (MS)"/>
              <a:cs typeface="Calibri (MS)"/>
              <a:sym typeface="Calibri (MS)"/>
            </a:endParaRPr>
          </a:p>
        </p:txBody>
      </p:sp>
      <p:sp>
        <p:nvSpPr>
          <p:cNvPr id="7" name="Freeform 7"/>
          <p:cNvSpPr/>
          <p:nvPr/>
        </p:nvSpPr>
        <p:spPr>
          <a:xfrm>
            <a:off x="1237069" y="1882945"/>
            <a:ext cx="3828386" cy="5751989"/>
          </a:xfrm>
          <a:custGeom>
            <a:avLst/>
            <a:gdLst/>
            <a:ahLst/>
            <a:cxnLst/>
            <a:rect l="l" t="t" r="r" b="b"/>
            <a:pathLst>
              <a:path w="3828386" h="5751989">
                <a:moveTo>
                  <a:pt x="0" y="0"/>
                </a:moveTo>
                <a:lnTo>
                  <a:pt x="3828386" y="0"/>
                </a:lnTo>
                <a:lnTo>
                  <a:pt x="3828386" y="5751989"/>
                </a:lnTo>
                <a:lnTo>
                  <a:pt x="0" y="5751989"/>
                </a:lnTo>
                <a:lnTo>
                  <a:pt x="0" y="0"/>
                </a:lnTo>
                <a:close/>
              </a:path>
            </a:pathLst>
          </a:custGeom>
          <a:blipFill>
            <a:blip r:embed="rId3"/>
            <a:stretch>
              <a:fillRect l="-2634" t="-5288" r="-2634"/>
            </a:stretch>
          </a:blipFill>
        </p:spPr>
        <p:txBody>
          <a:bodyPr/>
          <a:lstStyle/>
          <a:p>
            <a:endParaRPr lang="es-CL"/>
          </a:p>
        </p:txBody>
      </p:sp>
      <p:sp>
        <p:nvSpPr>
          <p:cNvPr id="8" name="TextBox 8"/>
          <p:cNvSpPr txBox="1"/>
          <p:nvPr/>
        </p:nvSpPr>
        <p:spPr>
          <a:xfrm>
            <a:off x="546385" y="-47564"/>
            <a:ext cx="12287081" cy="1185547"/>
          </a:xfrm>
          <a:prstGeom prst="rect">
            <a:avLst/>
          </a:prstGeom>
        </p:spPr>
        <p:txBody>
          <a:bodyPr lIns="0" tIns="0" rIns="0" bIns="0" rtlCol="0" anchor="t">
            <a:spAutoFit/>
          </a:bodyPr>
          <a:lstStyle/>
          <a:p>
            <a:pPr algn="l">
              <a:lnSpc>
                <a:spcPts val="8679"/>
              </a:lnSpc>
              <a:spcBef>
                <a:spcPct val="0"/>
              </a:spcBef>
            </a:pPr>
            <a:r>
              <a:rPr lang="en-US" sz="6199" b="1">
                <a:solidFill>
                  <a:srgbClr val="0C3E5B"/>
                </a:solidFill>
                <a:latin typeface="Calibri (MS) Bold"/>
                <a:ea typeface="Calibri (MS) Bold"/>
                <a:cs typeface="Calibri (MS) Bold"/>
                <a:sym typeface="Calibri (MS) Bold"/>
              </a:rPr>
              <a:t>Historia, geografía y ciencias sociales</a:t>
            </a:r>
          </a:p>
        </p:txBody>
      </p:sp>
      <p:sp>
        <p:nvSpPr>
          <p:cNvPr id="9" name="TextBox 9"/>
          <p:cNvSpPr txBox="1"/>
          <p:nvPr/>
        </p:nvSpPr>
        <p:spPr>
          <a:xfrm>
            <a:off x="1237069" y="8282634"/>
            <a:ext cx="3828386" cy="1372980"/>
          </a:xfrm>
          <a:prstGeom prst="rect">
            <a:avLst/>
          </a:prstGeom>
        </p:spPr>
        <p:txBody>
          <a:bodyPr lIns="0" tIns="0" rIns="0" bIns="0" rtlCol="0" anchor="t">
            <a:spAutoFit/>
          </a:bodyPr>
          <a:lstStyle/>
          <a:p>
            <a:pPr algn="ctr">
              <a:lnSpc>
                <a:spcPts val="3598"/>
              </a:lnSpc>
              <a:spcBef>
                <a:spcPct val="0"/>
              </a:spcBef>
            </a:pPr>
            <a:r>
              <a:rPr lang="en-US" sz="2570" b="1">
                <a:solidFill>
                  <a:srgbClr val="0C3E5B"/>
                </a:solidFill>
                <a:latin typeface="Calibri (MS) Bold"/>
                <a:ea typeface="Calibri (MS) Bold"/>
                <a:cs typeface="Calibri (MS) Bold"/>
                <a:sym typeface="Calibri (MS) Bold"/>
              </a:rPr>
              <a:t>ESTATUA DE GUILLERMO WHEELWRIGHT EN VALPARAÍSO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9F0E8"/>
        </a:solidFill>
        <a:effectLst/>
      </p:bgPr>
    </p:bg>
    <p:spTree>
      <p:nvGrpSpPr>
        <p:cNvPr id="1" name=""/>
        <p:cNvGrpSpPr/>
        <p:nvPr/>
      </p:nvGrpSpPr>
      <p:grpSpPr>
        <a:xfrm>
          <a:off x="0" y="0"/>
          <a:ext cx="0" cy="0"/>
          <a:chOff x="0" y="0"/>
          <a:chExt cx="0" cy="0"/>
        </a:xfrm>
      </p:grpSpPr>
      <p:grpSp>
        <p:nvGrpSpPr>
          <p:cNvPr id="2" name="Group 2"/>
          <p:cNvGrpSpPr/>
          <p:nvPr/>
        </p:nvGrpSpPr>
        <p:grpSpPr>
          <a:xfrm>
            <a:off x="-914400" y="0"/>
            <a:ext cx="14086501" cy="1371089"/>
            <a:chOff x="0" y="0"/>
            <a:chExt cx="3710025" cy="361110"/>
          </a:xfrm>
        </p:grpSpPr>
        <p:sp>
          <p:nvSpPr>
            <p:cNvPr id="3" name="Freeform 3"/>
            <p:cNvSpPr/>
            <p:nvPr/>
          </p:nvSpPr>
          <p:spPr>
            <a:xfrm>
              <a:off x="0" y="0"/>
              <a:ext cx="3710025" cy="361110"/>
            </a:xfrm>
            <a:custGeom>
              <a:avLst/>
              <a:gdLst/>
              <a:ahLst/>
              <a:cxnLst/>
              <a:rect l="l" t="t" r="r" b="b"/>
              <a:pathLst>
                <a:path w="3710025" h="361110">
                  <a:moveTo>
                    <a:pt x="203200" y="0"/>
                  </a:moveTo>
                  <a:lnTo>
                    <a:pt x="3710025" y="0"/>
                  </a:lnTo>
                  <a:lnTo>
                    <a:pt x="3506825" y="361110"/>
                  </a:lnTo>
                  <a:lnTo>
                    <a:pt x="0" y="361110"/>
                  </a:lnTo>
                  <a:lnTo>
                    <a:pt x="203200" y="0"/>
                  </a:lnTo>
                  <a:close/>
                </a:path>
              </a:pathLst>
            </a:custGeom>
            <a:solidFill>
              <a:srgbClr val="D1D8A1"/>
            </a:solidFill>
          </p:spPr>
          <p:txBody>
            <a:bodyPr/>
            <a:lstStyle/>
            <a:p>
              <a:endParaRPr lang="es-CL"/>
            </a:p>
          </p:txBody>
        </p:sp>
        <p:sp>
          <p:nvSpPr>
            <p:cNvPr id="4" name="TextBox 4"/>
            <p:cNvSpPr txBox="1"/>
            <p:nvPr/>
          </p:nvSpPr>
          <p:spPr>
            <a:xfrm>
              <a:off x="101600" y="-66675"/>
              <a:ext cx="3506825" cy="427785"/>
            </a:xfrm>
            <a:prstGeom prst="rect">
              <a:avLst/>
            </a:prstGeom>
          </p:spPr>
          <p:txBody>
            <a:bodyPr lIns="50800" tIns="50800" rIns="50800" bIns="50800" rtlCol="0" anchor="ctr"/>
            <a:lstStyle/>
            <a:p>
              <a:pPr algn="ctr">
                <a:lnSpc>
                  <a:spcPts val="2380"/>
                </a:lnSpc>
              </a:pPr>
              <a:endParaRPr/>
            </a:p>
          </p:txBody>
        </p:sp>
      </p:grpSp>
      <p:sp>
        <p:nvSpPr>
          <p:cNvPr id="5" name="Freeform 5"/>
          <p:cNvSpPr/>
          <p:nvPr/>
        </p:nvSpPr>
        <p:spPr>
          <a:xfrm>
            <a:off x="16585870" y="200086"/>
            <a:ext cx="1346861" cy="1343494"/>
          </a:xfrm>
          <a:custGeom>
            <a:avLst/>
            <a:gdLst/>
            <a:ahLst/>
            <a:cxnLst/>
            <a:rect l="l" t="t" r="r" b="b"/>
            <a:pathLst>
              <a:path w="1346861" h="1343494">
                <a:moveTo>
                  <a:pt x="0" y="0"/>
                </a:moveTo>
                <a:lnTo>
                  <a:pt x="1346860" y="0"/>
                </a:lnTo>
                <a:lnTo>
                  <a:pt x="1346860" y="1343494"/>
                </a:lnTo>
                <a:lnTo>
                  <a:pt x="0" y="1343494"/>
                </a:lnTo>
                <a:lnTo>
                  <a:pt x="0" y="0"/>
                </a:lnTo>
                <a:close/>
              </a:path>
            </a:pathLst>
          </a:custGeom>
          <a:blipFill>
            <a:blip r:embed="rId2"/>
            <a:stretch>
              <a:fillRect/>
            </a:stretch>
          </a:blipFill>
        </p:spPr>
        <p:txBody>
          <a:bodyPr/>
          <a:lstStyle/>
          <a:p>
            <a:endParaRPr lang="es-CL"/>
          </a:p>
        </p:txBody>
      </p:sp>
      <p:sp>
        <p:nvSpPr>
          <p:cNvPr id="6" name="Freeform 6"/>
          <p:cNvSpPr/>
          <p:nvPr/>
        </p:nvSpPr>
        <p:spPr>
          <a:xfrm>
            <a:off x="546385" y="1655169"/>
            <a:ext cx="8245101" cy="6125548"/>
          </a:xfrm>
          <a:custGeom>
            <a:avLst/>
            <a:gdLst/>
            <a:ahLst/>
            <a:cxnLst/>
            <a:rect l="l" t="t" r="r" b="b"/>
            <a:pathLst>
              <a:path w="8245101" h="6125548">
                <a:moveTo>
                  <a:pt x="0" y="0"/>
                </a:moveTo>
                <a:lnTo>
                  <a:pt x="8245101" y="0"/>
                </a:lnTo>
                <a:lnTo>
                  <a:pt x="8245101" y="6125548"/>
                </a:lnTo>
                <a:lnTo>
                  <a:pt x="0" y="6125548"/>
                </a:lnTo>
                <a:lnTo>
                  <a:pt x="0" y="0"/>
                </a:lnTo>
                <a:close/>
              </a:path>
            </a:pathLst>
          </a:custGeom>
          <a:blipFill>
            <a:blip r:embed="rId3"/>
            <a:stretch>
              <a:fillRect l="-8589" t="-2165" r="-9031"/>
            </a:stretch>
          </a:blipFill>
        </p:spPr>
        <p:txBody>
          <a:bodyPr/>
          <a:lstStyle/>
          <a:p>
            <a:endParaRPr lang="es-CL"/>
          </a:p>
        </p:txBody>
      </p:sp>
      <p:sp>
        <p:nvSpPr>
          <p:cNvPr id="7" name="TextBox 7"/>
          <p:cNvSpPr txBox="1"/>
          <p:nvPr/>
        </p:nvSpPr>
        <p:spPr>
          <a:xfrm>
            <a:off x="546385" y="-47564"/>
            <a:ext cx="12287081" cy="1185547"/>
          </a:xfrm>
          <a:prstGeom prst="rect">
            <a:avLst/>
          </a:prstGeom>
        </p:spPr>
        <p:txBody>
          <a:bodyPr lIns="0" tIns="0" rIns="0" bIns="0" rtlCol="0" anchor="t">
            <a:spAutoFit/>
          </a:bodyPr>
          <a:lstStyle/>
          <a:p>
            <a:pPr algn="l">
              <a:lnSpc>
                <a:spcPts val="8679"/>
              </a:lnSpc>
              <a:spcBef>
                <a:spcPct val="0"/>
              </a:spcBef>
            </a:pPr>
            <a:r>
              <a:rPr lang="en-US" sz="6199" b="1">
                <a:solidFill>
                  <a:srgbClr val="0C3E5B"/>
                </a:solidFill>
                <a:latin typeface="Calibri (MS) Bold"/>
                <a:ea typeface="Calibri (MS) Bold"/>
                <a:cs typeface="Calibri (MS) Bold"/>
                <a:sym typeface="Calibri (MS) Bold"/>
              </a:rPr>
              <a:t>Historia, geografía y ciencias sociales</a:t>
            </a:r>
          </a:p>
        </p:txBody>
      </p:sp>
      <p:sp>
        <p:nvSpPr>
          <p:cNvPr id="8" name="TextBox 8"/>
          <p:cNvSpPr txBox="1"/>
          <p:nvPr/>
        </p:nvSpPr>
        <p:spPr>
          <a:xfrm>
            <a:off x="9144000" y="2237050"/>
            <a:ext cx="9144000" cy="3304926"/>
          </a:xfrm>
          <a:prstGeom prst="rect">
            <a:avLst/>
          </a:prstGeom>
        </p:spPr>
        <p:txBody>
          <a:bodyPr lIns="0" tIns="0" rIns="0" bIns="0" rtlCol="0" anchor="t">
            <a:spAutoFit/>
          </a:bodyPr>
          <a:lstStyle/>
          <a:p>
            <a:pPr algn="just">
              <a:lnSpc>
                <a:spcPts val="3688"/>
              </a:lnSpc>
              <a:spcBef>
                <a:spcPct val="0"/>
              </a:spcBef>
            </a:pPr>
            <a:r>
              <a:rPr lang="en-US" sz="2634" b="1">
                <a:solidFill>
                  <a:srgbClr val="0C3E5B"/>
                </a:solidFill>
                <a:latin typeface="Calibri (MS) Bold"/>
                <a:ea typeface="Calibri (MS) Bold"/>
                <a:cs typeface="Calibri (MS) Bold"/>
                <a:sym typeface="Calibri (MS) Bold"/>
              </a:rPr>
              <a:t>Crecimiento “hacia afuera” (modelo exportador): </a:t>
            </a:r>
            <a:r>
              <a:rPr lang="en-US" sz="2634">
                <a:solidFill>
                  <a:srgbClr val="0C3E5B"/>
                </a:solidFill>
                <a:latin typeface="Calibri (MS)"/>
                <a:ea typeface="Calibri (MS)"/>
                <a:cs typeface="Calibri (MS)"/>
                <a:sym typeface="Calibri (MS)"/>
              </a:rPr>
              <a:t>Chile, al igual que otros países latinoamericanos, apostó por exportar materias primas. Un caso relevante fue la exportación de trigo hacia las zonas de minería aurífera en California y Australia a mediados del siglo XIX. La apertura comercial, además, favoreció la entrada de manufacturas y maquinaria, lo que apoyó lentamente la industrialización</a:t>
            </a:r>
          </a:p>
        </p:txBody>
      </p:sp>
      <p:sp>
        <p:nvSpPr>
          <p:cNvPr id="9" name="TextBox 9"/>
          <p:cNvSpPr txBox="1"/>
          <p:nvPr/>
        </p:nvSpPr>
        <p:spPr>
          <a:xfrm>
            <a:off x="3981689" y="7902873"/>
            <a:ext cx="2708236" cy="2163095"/>
          </a:xfrm>
          <a:prstGeom prst="rect">
            <a:avLst/>
          </a:prstGeom>
        </p:spPr>
        <p:txBody>
          <a:bodyPr lIns="0" tIns="0" rIns="0" bIns="0" rtlCol="0" anchor="t">
            <a:spAutoFit/>
          </a:bodyPr>
          <a:lstStyle/>
          <a:p>
            <a:pPr algn="ctr">
              <a:lnSpc>
                <a:spcPts val="5596"/>
              </a:lnSpc>
              <a:spcBef>
                <a:spcPct val="0"/>
              </a:spcBef>
            </a:pPr>
            <a:r>
              <a:rPr lang="en-US" sz="3997" b="1">
                <a:solidFill>
                  <a:srgbClr val="0C3E5B"/>
                </a:solidFill>
                <a:latin typeface="Calibri (MS) Bold"/>
                <a:ea typeface="Calibri (MS) Bold"/>
                <a:cs typeface="Calibri (MS) Bold"/>
                <a:sym typeface="Calibri (MS) Bold"/>
              </a:rPr>
              <a:t>Puerto de Valparaíso 1840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9F0E8"/>
        </a:solidFill>
        <a:effectLst/>
      </p:bgPr>
    </p:bg>
    <p:spTree>
      <p:nvGrpSpPr>
        <p:cNvPr id="1" name=""/>
        <p:cNvGrpSpPr/>
        <p:nvPr/>
      </p:nvGrpSpPr>
      <p:grpSpPr>
        <a:xfrm>
          <a:off x="0" y="0"/>
          <a:ext cx="0" cy="0"/>
          <a:chOff x="0" y="0"/>
          <a:chExt cx="0" cy="0"/>
        </a:xfrm>
      </p:grpSpPr>
      <p:grpSp>
        <p:nvGrpSpPr>
          <p:cNvPr id="2" name="Group 2"/>
          <p:cNvGrpSpPr/>
          <p:nvPr/>
        </p:nvGrpSpPr>
        <p:grpSpPr>
          <a:xfrm>
            <a:off x="-914400" y="0"/>
            <a:ext cx="14086501" cy="1371089"/>
            <a:chOff x="0" y="0"/>
            <a:chExt cx="3710025" cy="361110"/>
          </a:xfrm>
        </p:grpSpPr>
        <p:sp>
          <p:nvSpPr>
            <p:cNvPr id="3" name="Freeform 3"/>
            <p:cNvSpPr/>
            <p:nvPr/>
          </p:nvSpPr>
          <p:spPr>
            <a:xfrm>
              <a:off x="0" y="0"/>
              <a:ext cx="3710025" cy="361110"/>
            </a:xfrm>
            <a:custGeom>
              <a:avLst/>
              <a:gdLst/>
              <a:ahLst/>
              <a:cxnLst/>
              <a:rect l="l" t="t" r="r" b="b"/>
              <a:pathLst>
                <a:path w="3710025" h="361110">
                  <a:moveTo>
                    <a:pt x="203200" y="0"/>
                  </a:moveTo>
                  <a:lnTo>
                    <a:pt x="3710025" y="0"/>
                  </a:lnTo>
                  <a:lnTo>
                    <a:pt x="3506825" y="361110"/>
                  </a:lnTo>
                  <a:lnTo>
                    <a:pt x="0" y="361110"/>
                  </a:lnTo>
                  <a:lnTo>
                    <a:pt x="203200" y="0"/>
                  </a:lnTo>
                  <a:close/>
                </a:path>
              </a:pathLst>
            </a:custGeom>
            <a:solidFill>
              <a:srgbClr val="D1D8A1"/>
            </a:solidFill>
          </p:spPr>
          <p:txBody>
            <a:bodyPr/>
            <a:lstStyle/>
            <a:p>
              <a:endParaRPr lang="es-CL"/>
            </a:p>
          </p:txBody>
        </p:sp>
        <p:sp>
          <p:nvSpPr>
            <p:cNvPr id="4" name="TextBox 4"/>
            <p:cNvSpPr txBox="1"/>
            <p:nvPr/>
          </p:nvSpPr>
          <p:spPr>
            <a:xfrm>
              <a:off x="101600" y="-66675"/>
              <a:ext cx="3506825" cy="427785"/>
            </a:xfrm>
            <a:prstGeom prst="rect">
              <a:avLst/>
            </a:prstGeom>
          </p:spPr>
          <p:txBody>
            <a:bodyPr lIns="50800" tIns="50800" rIns="50800" bIns="50800" rtlCol="0" anchor="ctr"/>
            <a:lstStyle/>
            <a:p>
              <a:pPr algn="ctr">
                <a:lnSpc>
                  <a:spcPts val="2380"/>
                </a:lnSpc>
              </a:pPr>
              <a:endParaRPr/>
            </a:p>
          </p:txBody>
        </p:sp>
      </p:grpSp>
      <p:sp>
        <p:nvSpPr>
          <p:cNvPr id="5" name="TextBox 5"/>
          <p:cNvSpPr txBox="1"/>
          <p:nvPr/>
        </p:nvSpPr>
        <p:spPr>
          <a:xfrm>
            <a:off x="3368381" y="1482311"/>
            <a:ext cx="11551237" cy="2088264"/>
          </a:xfrm>
          <a:prstGeom prst="rect">
            <a:avLst/>
          </a:prstGeom>
        </p:spPr>
        <p:txBody>
          <a:bodyPr lIns="0" tIns="0" rIns="0" bIns="0" rtlCol="0" anchor="t">
            <a:spAutoFit/>
          </a:bodyPr>
          <a:lstStyle/>
          <a:p>
            <a:pPr algn="ctr">
              <a:lnSpc>
                <a:spcPts val="8400"/>
              </a:lnSpc>
            </a:pPr>
            <a:r>
              <a:rPr lang="en-US" sz="6000" b="1" u="sng" dirty="0">
                <a:solidFill>
                  <a:srgbClr val="0C3E5B"/>
                </a:solidFill>
                <a:latin typeface="Calibri (MS) Bold"/>
                <a:ea typeface="Calibri (MS) Bold"/>
                <a:cs typeface="Calibri (MS) Bold"/>
                <a:sym typeface="Calibri (MS) Bold"/>
              </a:rPr>
              <a:t>Agricultura, </a:t>
            </a:r>
            <a:r>
              <a:rPr lang="en-US" sz="6000" b="1" u="sng" dirty="0" err="1">
                <a:solidFill>
                  <a:srgbClr val="0C3E5B"/>
                </a:solidFill>
                <a:latin typeface="Calibri (MS) Bold"/>
                <a:ea typeface="Calibri (MS) Bold"/>
                <a:cs typeface="Calibri (MS) Bold"/>
                <a:sym typeface="Calibri (MS) Bold"/>
              </a:rPr>
              <a:t>minería</a:t>
            </a:r>
            <a:r>
              <a:rPr lang="en-US" sz="6000" b="1" u="sng" dirty="0">
                <a:solidFill>
                  <a:srgbClr val="0C3E5B"/>
                </a:solidFill>
                <a:latin typeface="Calibri (MS) Bold"/>
                <a:ea typeface="Calibri (MS) Bold"/>
                <a:cs typeface="Calibri (MS) Bold"/>
                <a:sym typeface="Calibri (MS) Bold"/>
              </a:rPr>
              <a:t> y </a:t>
            </a:r>
            <a:r>
              <a:rPr lang="en-US" sz="6000" b="1" u="sng" dirty="0" err="1">
                <a:solidFill>
                  <a:srgbClr val="0C3E5B"/>
                </a:solidFill>
                <a:latin typeface="Calibri (MS) Bold"/>
                <a:ea typeface="Calibri (MS) Bold"/>
                <a:cs typeface="Calibri (MS) Bold"/>
                <a:sym typeface="Calibri (MS) Bold"/>
              </a:rPr>
              <a:t>transportes</a:t>
            </a:r>
            <a:endParaRPr lang="en-US" sz="6000" b="1" u="sng" dirty="0">
              <a:solidFill>
                <a:srgbClr val="0C3E5B"/>
              </a:solidFill>
              <a:latin typeface="Calibri (MS) Bold"/>
              <a:ea typeface="Calibri (MS) Bold"/>
              <a:cs typeface="Calibri (MS) Bold"/>
              <a:sym typeface="Calibri (MS) Bold"/>
            </a:endParaRPr>
          </a:p>
          <a:p>
            <a:pPr algn="ctr">
              <a:lnSpc>
                <a:spcPts val="8400"/>
              </a:lnSpc>
              <a:spcBef>
                <a:spcPct val="0"/>
              </a:spcBef>
            </a:pPr>
            <a:endParaRPr lang="en-US" sz="6000" b="1" u="sng" dirty="0">
              <a:solidFill>
                <a:srgbClr val="0C3E5B"/>
              </a:solidFill>
              <a:latin typeface="Calibri (MS) Bold"/>
              <a:ea typeface="Calibri (MS) Bold"/>
              <a:cs typeface="Calibri (MS) Bold"/>
              <a:sym typeface="Calibri (MS) Bold"/>
            </a:endParaRPr>
          </a:p>
        </p:txBody>
      </p:sp>
      <p:sp>
        <p:nvSpPr>
          <p:cNvPr id="6" name="Freeform 6"/>
          <p:cNvSpPr/>
          <p:nvPr/>
        </p:nvSpPr>
        <p:spPr>
          <a:xfrm>
            <a:off x="16585870" y="200086"/>
            <a:ext cx="1346861" cy="1343494"/>
          </a:xfrm>
          <a:custGeom>
            <a:avLst/>
            <a:gdLst/>
            <a:ahLst/>
            <a:cxnLst/>
            <a:rect l="l" t="t" r="r" b="b"/>
            <a:pathLst>
              <a:path w="1346861" h="1343494">
                <a:moveTo>
                  <a:pt x="0" y="0"/>
                </a:moveTo>
                <a:lnTo>
                  <a:pt x="1346860" y="0"/>
                </a:lnTo>
                <a:lnTo>
                  <a:pt x="1346860" y="1343494"/>
                </a:lnTo>
                <a:lnTo>
                  <a:pt x="0" y="1343494"/>
                </a:lnTo>
                <a:lnTo>
                  <a:pt x="0" y="0"/>
                </a:lnTo>
                <a:close/>
              </a:path>
            </a:pathLst>
          </a:custGeom>
          <a:blipFill>
            <a:blip r:embed="rId2"/>
            <a:stretch>
              <a:fillRect/>
            </a:stretch>
          </a:blipFill>
        </p:spPr>
        <p:txBody>
          <a:bodyPr/>
          <a:lstStyle/>
          <a:p>
            <a:endParaRPr lang="es-CL"/>
          </a:p>
        </p:txBody>
      </p:sp>
      <p:sp>
        <p:nvSpPr>
          <p:cNvPr id="7" name="TextBox 7"/>
          <p:cNvSpPr txBox="1"/>
          <p:nvPr/>
        </p:nvSpPr>
        <p:spPr>
          <a:xfrm>
            <a:off x="8763848" y="2973012"/>
            <a:ext cx="8828775" cy="6743094"/>
          </a:xfrm>
          <a:prstGeom prst="rect">
            <a:avLst/>
          </a:prstGeom>
        </p:spPr>
        <p:txBody>
          <a:bodyPr lIns="0" tIns="0" rIns="0" bIns="0" rtlCol="0" anchor="t">
            <a:spAutoFit/>
          </a:bodyPr>
          <a:lstStyle/>
          <a:p>
            <a:pPr algn="just">
              <a:lnSpc>
                <a:spcPts val="4128"/>
              </a:lnSpc>
            </a:pPr>
            <a:r>
              <a:rPr lang="en-US" sz="2948">
                <a:solidFill>
                  <a:srgbClr val="0C3E5B"/>
                </a:solidFill>
                <a:latin typeface="Calibri (MS)"/>
                <a:ea typeface="Calibri (MS)"/>
                <a:cs typeface="Calibri (MS)"/>
                <a:sym typeface="Calibri (MS)"/>
              </a:rPr>
              <a:t>En el ámbito agrícola, </a:t>
            </a:r>
            <a:r>
              <a:rPr lang="en-US" sz="2948" b="1">
                <a:solidFill>
                  <a:srgbClr val="0C3E5B"/>
                </a:solidFill>
                <a:latin typeface="Calibri (MS) Bold"/>
                <a:ea typeface="Calibri (MS) Bold"/>
                <a:cs typeface="Calibri (MS) Bold"/>
                <a:sym typeface="Calibri (MS) Bold"/>
              </a:rPr>
              <a:t>se expandió la exportación de productos ganaderos y, especialmente, de trigo hacia Australia y California.</a:t>
            </a:r>
            <a:r>
              <a:rPr lang="en-US" sz="2948">
                <a:solidFill>
                  <a:srgbClr val="0C3E5B"/>
                </a:solidFill>
                <a:latin typeface="Calibri (MS)"/>
                <a:ea typeface="Calibri (MS)"/>
                <a:cs typeface="Calibri (MS)"/>
                <a:sym typeface="Calibri (MS)"/>
              </a:rPr>
              <a:t> La demanda creció debido a la “fiebre del oro”, que atrajo población y elevó la necesidad de abastecimiento alimentario; Chile respondió con rapidez a ese mercado.</a:t>
            </a:r>
          </a:p>
          <a:p>
            <a:pPr algn="just">
              <a:lnSpc>
                <a:spcPts val="4128"/>
              </a:lnSpc>
            </a:pPr>
            <a:r>
              <a:rPr lang="en-US" sz="2948">
                <a:solidFill>
                  <a:srgbClr val="0C3E5B"/>
                </a:solidFill>
                <a:latin typeface="Calibri (MS)"/>
                <a:ea typeface="Calibri (MS)"/>
                <a:cs typeface="Calibri (MS)"/>
                <a:sym typeface="Calibri (MS)"/>
              </a:rPr>
              <a:t>Este impulso se apoyó en la </a:t>
            </a:r>
            <a:r>
              <a:rPr lang="en-US" sz="2948" b="1">
                <a:solidFill>
                  <a:srgbClr val="0C3E5B"/>
                </a:solidFill>
                <a:latin typeface="Calibri (MS) Bold"/>
                <a:ea typeface="Calibri (MS) Bold"/>
                <a:cs typeface="Calibri (MS) Bold"/>
                <a:sym typeface="Calibri (MS) Bold"/>
              </a:rPr>
              <a:t>incorporación de nuevas tierras, obras de riego (canales, pequeños tranques) y mejoras tecnológicas en las faenas agrícolas</a:t>
            </a:r>
            <a:r>
              <a:rPr lang="en-US" sz="2948">
                <a:solidFill>
                  <a:srgbClr val="0C3E5B"/>
                </a:solidFill>
                <a:latin typeface="Calibri (MS)"/>
                <a:ea typeface="Calibri (MS)"/>
                <a:cs typeface="Calibri (MS)"/>
                <a:sym typeface="Calibri (MS)"/>
              </a:rPr>
              <a:t>, como:</a:t>
            </a:r>
          </a:p>
          <a:p>
            <a:pPr algn="just">
              <a:lnSpc>
                <a:spcPts val="4128"/>
              </a:lnSpc>
            </a:pPr>
            <a:r>
              <a:rPr lang="en-US" sz="2948">
                <a:solidFill>
                  <a:srgbClr val="0C3E5B"/>
                </a:solidFill>
                <a:latin typeface="Calibri (MS)"/>
                <a:ea typeface="Calibri (MS)"/>
                <a:cs typeface="Calibri (MS)"/>
                <a:sym typeface="Calibri (MS)"/>
              </a:rPr>
              <a:t>·arados de acero;</a:t>
            </a:r>
          </a:p>
          <a:p>
            <a:pPr algn="just">
              <a:lnSpc>
                <a:spcPts val="4128"/>
              </a:lnSpc>
            </a:pPr>
            <a:r>
              <a:rPr lang="en-US" sz="2948">
                <a:solidFill>
                  <a:srgbClr val="0C3E5B"/>
                </a:solidFill>
                <a:latin typeface="Calibri (MS)"/>
                <a:ea typeface="Calibri (MS)"/>
                <a:cs typeface="Calibri (MS)"/>
                <a:sym typeface="Calibri (MS)"/>
              </a:rPr>
              <a:t>·sembradoras y trilladoras movidas por caballos;</a:t>
            </a:r>
          </a:p>
          <a:p>
            <a:pPr algn="just">
              <a:lnSpc>
                <a:spcPts val="4128"/>
              </a:lnSpc>
            </a:pPr>
            <a:r>
              <a:rPr lang="en-US" sz="2948">
                <a:solidFill>
                  <a:srgbClr val="0C3E5B"/>
                </a:solidFill>
                <a:latin typeface="Calibri (MS)"/>
                <a:ea typeface="Calibri (MS)"/>
                <a:cs typeface="Calibri (MS)"/>
                <a:sym typeface="Calibri (MS)"/>
              </a:rPr>
              <a:t>·molinos movidos por vapor.</a:t>
            </a:r>
          </a:p>
          <a:p>
            <a:pPr algn="ctr">
              <a:lnSpc>
                <a:spcPts val="3288"/>
              </a:lnSpc>
              <a:spcBef>
                <a:spcPct val="0"/>
              </a:spcBef>
            </a:pPr>
            <a:endParaRPr lang="en-US" sz="2948">
              <a:solidFill>
                <a:srgbClr val="0C3E5B"/>
              </a:solidFill>
              <a:latin typeface="Calibri (MS)"/>
              <a:ea typeface="Calibri (MS)"/>
              <a:cs typeface="Calibri (MS)"/>
              <a:sym typeface="Calibri (MS)"/>
            </a:endParaRPr>
          </a:p>
        </p:txBody>
      </p:sp>
      <p:sp>
        <p:nvSpPr>
          <p:cNvPr id="8" name="Freeform 8"/>
          <p:cNvSpPr/>
          <p:nvPr/>
        </p:nvSpPr>
        <p:spPr>
          <a:xfrm>
            <a:off x="275875" y="3448578"/>
            <a:ext cx="8066957" cy="5809722"/>
          </a:xfrm>
          <a:custGeom>
            <a:avLst/>
            <a:gdLst/>
            <a:ahLst/>
            <a:cxnLst/>
            <a:rect l="l" t="t" r="r" b="b"/>
            <a:pathLst>
              <a:path w="8066957" h="5809722">
                <a:moveTo>
                  <a:pt x="0" y="0"/>
                </a:moveTo>
                <a:lnTo>
                  <a:pt x="8066957" y="0"/>
                </a:lnTo>
                <a:lnTo>
                  <a:pt x="8066957" y="5809722"/>
                </a:lnTo>
                <a:lnTo>
                  <a:pt x="0" y="5809722"/>
                </a:lnTo>
                <a:lnTo>
                  <a:pt x="0" y="0"/>
                </a:lnTo>
                <a:close/>
              </a:path>
            </a:pathLst>
          </a:custGeom>
          <a:blipFill>
            <a:blip r:embed="rId3"/>
            <a:stretch>
              <a:fillRect r="-9534"/>
            </a:stretch>
          </a:blipFill>
        </p:spPr>
        <p:txBody>
          <a:bodyPr/>
          <a:lstStyle/>
          <a:p>
            <a:endParaRPr lang="es-CL"/>
          </a:p>
        </p:txBody>
      </p:sp>
      <p:sp>
        <p:nvSpPr>
          <p:cNvPr id="9" name="TextBox 9"/>
          <p:cNvSpPr txBox="1"/>
          <p:nvPr/>
        </p:nvSpPr>
        <p:spPr>
          <a:xfrm>
            <a:off x="546385" y="-47564"/>
            <a:ext cx="12287081" cy="1169037"/>
          </a:xfrm>
          <a:prstGeom prst="rect">
            <a:avLst/>
          </a:prstGeom>
        </p:spPr>
        <p:txBody>
          <a:bodyPr lIns="0" tIns="0" rIns="0" bIns="0" rtlCol="0" anchor="t">
            <a:spAutoFit/>
          </a:bodyPr>
          <a:lstStyle/>
          <a:p>
            <a:pPr algn="l">
              <a:lnSpc>
                <a:spcPts val="8539"/>
              </a:lnSpc>
              <a:spcBef>
                <a:spcPct val="0"/>
              </a:spcBef>
            </a:pPr>
            <a:r>
              <a:rPr lang="en-US" sz="6099" b="1">
                <a:solidFill>
                  <a:srgbClr val="0C3E5B"/>
                </a:solidFill>
                <a:latin typeface="Calibri (MS) Bold"/>
                <a:ea typeface="Calibri (MS) Bold"/>
                <a:cs typeface="Calibri (MS) Bold"/>
                <a:sym typeface="Calibri (MS) Bold"/>
              </a:rPr>
              <a:t>Historia, geografía y ciencias sociales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9F0E8"/>
        </a:solidFill>
        <a:effectLst/>
      </p:bgPr>
    </p:bg>
    <p:spTree>
      <p:nvGrpSpPr>
        <p:cNvPr id="1" name=""/>
        <p:cNvGrpSpPr/>
        <p:nvPr/>
      </p:nvGrpSpPr>
      <p:grpSpPr>
        <a:xfrm>
          <a:off x="0" y="0"/>
          <a:ext cx="0" cy="0"/>
          <a:chOff x="0" y="0"/>
          <a:chExt cx="0" cy="0"/>
        </a:xfrm>
      </p:grpSpPr>
      <p:grpSp>
        <p:nvGrpSpPr>
          <p:cNvPr id="2" name="Group 2"/>
          <p:cNvGrpSpPr/>
          <p:nvPr/>
        </p:nvGrpSpPr>
        <p:grpSpPr>
          <a:xfrm>
            <a:off x="-914400" y="0"/>
            <a:ext cx="14086501" cy="1371089"/>
            <a:chOff x="0" y="0"/>
            <a:chExt cx="3710025" cy="361110"/>
          </a:xfrm>
        </p:grpSpPr>
        <p:sp>
          <p:nvSpPr>
            <p:cNvPr id="3" name="Freeform 3"/>
            <p:cNvSpPr/>
            <p:nvPr/>
          </p:nvSpPr>
          <p:spPr>
            <a:xfrm>
              <a:off x="0" y="0"/>
              <a:ext cx="3710025" cy="361110"/>
            </a:xfrm>
            <a:custGeom>
              <a:avLst/>
              <a:gdLst/>
              <a:ahLst/>
              <a:cxnLst/>
              <a:rect l="l" t="t" r="r" b="b"/>
              <a:pathLst>
                <a:path w="3710025" h="361110">
                  <a:moveTo>
                    <a:pt x="203200" y="0"/>
                  </a:moveTo>
                  <a:lnTo>
                    <a:pt x="3710025" y="0"/>
                  </a:lnTo>
                  <a:lnTo>
                    <a:pt x="3506825" y="361110"/>
                  </a:lnTo>
                  <a:lnTo>
                    <a:pt x="0" y="361110"/>
                  </a:lnTo>
                  <a:lnTo>
                    <a:pt x="203200" y="0"/>
                  </a:lnTo>
                  <a:close/>
                </a:path>
              </a:pathLst>
            </a:custGeom>
            <a:solidFill>
              <a:srgbClr val="D1D8A1"/>
            </a:solidFill>
          </p:spPr>
          <p:txBody>
            <a:bodyPr/>
            <a:lstStyle/>
            <a:p>
              <a:endParaRPr lang="es-CL"/>
            </a:p>
          </p:txBody>
        </p:sp>
        <p:sp>
          <p:nvSpPr>
            <p:cNvPr id="4" name="TextBox 4"/>
            <p:cNvSpPr txBox="1"/>
            <p:nvPr/>
          </p:nvSpPr>
          <p:spPr>
            <a:xfrm>
              <a:off x="101600" y="-66675"/>
              <a:ext cx="3506825" cy="427785"/>
            </a:xfrm>
            <a:prstGeom prst="rect">
              <a:avLst/>
            </a:prstGeom>
          </p:spPr>
          <p:txBody>
            <a:bodyPr lIns="50800" tIns="50800" rIns="50800" bIns="50800" rtlCol="0" anchor="ctr"/>
            <a:lstStyle/>
            <a:p>
              <a:pPr algn="ctr">
                <a:lnSpc>
                  <a:spcPts val="2380"/>
                </a:lnSpc>
              </a:pPr>
              <a:endParaRPr/>
            </a:p>
          </p:txBody>
        </p:sp>
      </p:grpSp>
      <p:sp>
        <p:nvSpPr>
          <p:cNvPr id="5" name="Freeform 5"/>
          <p:cNvSpPr/>
          <p:nvPr/>
        </p:nvSpPr>
        <p:spPr>
          <a:xfrm>
            <a:off x="16585870" y="200086"/>
            <a:ext cx="1346861" cy="1343494"/>
          </a:xfrm>
          <a:custGeom>
            <a:avLst/>
            <a:gdLst/>
            <a:ahLst/>
            <a:cxnLst/>
            <a:rect l="l" t="t" r="r" b="b"/>
            <a:pathLst>
              <a:path w="1346861" h="1343494">
                <a:moveTo>
                  <a:pt x="0" y="0"/>
                </a:moveTo>
                <a:lnTo>
                  <a:pt x="1346860" y="0"/>
                </a:lnTo>
                <a:lnTo>
                  <a:pt x="1346860" y="1343494"/>
                </a:lnTo>
                <a:lnTo>
                  <a:pt x="0" y="1343494"/>
                </a:lnTo>
                <a:lnTo>
                  <a:pt x="0" y="0"/>
                </a:lnTo>
                <a:close/>
              </a:path>
            </a:pathLst>
          </a:custGeom>
          <a:blipFill>
            <a:blip r:embed="rId2"/>
            <a:stretch>
              <a:fillRect/>
            </a:stretch>
          </a:blipFill>
        </p:spPr>
        <p:txBody>
          <a:bodyPr/>
          <a:lstStyle/>
          <a:p>
            <a:endParaRPr lang="es-CL"/>
          </a:p>
        </p:txBody>
      </p:sp>
      <p:sp>
        <p:nvSpPr>
          <p:cNvPr id="6" name="Freeform 6"/>
          <p:cNvSpPr/>
          <p:nvPr/>
        </p:nvSpPr>
        <p:spPr>
          <a:xfrm>
            <a:off x="546385" y="2530267"/>
            <a:ext cx="7850605" cy="4555871"/>
          </a:xfrm>
          <a:custGeom>
            <a:avLst/>
            <a:gdLst/>
            <a:ahLst/>
            <a:cxnLst/>
            <a:rect l="l" t="t" r="r" b="b"/>
            <a:pathLst>
              <a:path w="7850605" h="4555871">
                <a:moveTo>
                  <a:pt x="0" y="0"/>
                </a:moveTo>
                <a:lnTo>
                  <a:pt x="7850606" y="0"/>
                </a:lnTo>
                <a:lnTo>
                  <a:pt x="7850606" y="4555872"/>
                </a:lnTo>
                <a:lnTo>
                  <a:pt x="0" y="4555872"/>
                </a:lnTo>
                <a:lnTo>
                  <a:pt x="0" y="0"/>
                </a:lnTo>
                <a:close/>
              </a:path>
            </a:pathLst>
          </a:custGeom>
          <a:blipFill>
            <a:blip r:embed="rId3"/>
            <a:stretch>
              <a:fillRect l="-1745" t="-5592" r="-1745"/>
            </a:stretch>
          </a:blipFill>
        </p:spPr>
        <p:txBody>
          <a:bodyPr/>
          <a:lstStyle/>
          <a:p>
            <a:endParaRPr lang="es-CL"/>
          </a:p>
        </p:txBody>
      </p:sp>
      <p:sp>
        <p:nvSpPr>
          <p:cNvPr id="7" name="TextBox 7"/>
          <p:cNvSpPr txBox="1"/>
          <p:nvPr/>
        </p:nvSpPr>
        <p:spPr>
          <a:xfrm>
            <a:off x="546385" y="-18989"/>
            <a:ext cx="12287081" cy="1034417"/>
          </a:xfrm>
          <a:prstGeom prst="rect">
            <a:avLst/>
          </a:prstGeom>
        </p:spPr>
        <p:txBody>
          <a:bodyPr lIns="0" tIns="0" rIns="0" bIns="0" rtlCol="0" anchor="t">
            <a:spAutoFit/>
          </a:bodyPr>
          <a:lstStyle/>
          <a:p>
            <a:pPr algn="l">
              <a:lnSpc>
                <a:spcPts val="7559"/>
              </a:lnSpc>
              <a:spcBef>
                <a:spcPct val="0"/>
              </a:spcBef>
            </a:pPr>
            <a:r>
              <a:rPr lang="en-US" sz="5399" b="1">
                <a:solidFill>
                  <a:srgbClr val="0C3E5B"/>
                </a:solidFill>
                <a:latin typeface="Calibri (MS) Bold"/>
                <a:ea typeface="Calibri (MS) Bold"/>
                <a:cs typeface="Calibri (MS) Bold"/>
                <a:sym typeface="Calibri (MS) Bold"/>
              </a:rPr>
              <a:t>Historia, geografía y ciencias sociales</a:t>
            </a:r>
          </a:p>
        </p:txBody>
      </p:sp>
      <p:sp>
        <p:nvSpPr>
          <p:cNvPr id="8" name="TextBox 8"/>
          <p:cNvSpPr txBox="1"/>
          <p:nvPr/>
        </p:nvSpPr>
        <p:spPr>
          <a:xfrm>
            <a:off x="1770656" y="7458876"/>
            <a:ext cx="5402064" cy="561975"/>
          </a:xfrm>
          <a:prstGeom prst="rect">
            <a:avLst/>
          </a:prstGeom>
        </p:spPr>
        <p:txBody>
          <a:bodyPr lIns="0" tIns="0" rIns="0" bIns="0" rtlCol="0" anchor="t">
            <a:spAutoFit/>
          </a:bodyPr>
          <a:lstStyle/>
          <a:p>
            <a:pPr algn="ctr">
              <a:lnSpc>
                <a:spcPts val="3960"/>
              </a:lnSpc>
              <a:spcBef>
                <a:spcPct val="0"/>
              </a:spcBef>
            </a:pPr>
            <a:r>
              <a:rPr lang="en-US" sz="3300" b="1" spc="-5">
                <a:solidFill>
                  <a:srgbClr val="0C3E5B"/>
                </a:solidFill>
                <a:latin typeface="Calibri (MS) Bold"/>
                <a:ea typeface="Calibri (MS) Bold"/>
                <a:cs typeface="Calibri (MS) Bold"/>
                <a:sym typeface="Calibri (MS) Bold"/>
              </a:rPr>
              <a:t>Mineral de plata de Chañarcillo</a:t>
            </a:r>
          </a:p>
        </p:txBody>
      </p:sp>
      <p:sp>
        <p:nvSpPr>
          <p:cNvPr id="9" name="TextBox 9"/>
          <p:cNvSpPr txBox="1"/>
          <p:nvPr/>
        </p:nvSpPr>
        <p:spPr>
          <a:xfrm>
            <a:off x="9144000" y="2968802"/>
            <a:ext cx="8385389" cy="5765874"/>
          </a:xfrm>
          <a:prstGeom prst="rect">
            <a:avLst/>
          </a:prstGeom>
        </p:spPr>
        <p:txBody>
          <a:bodyPr lIns="0" tIns="0" rIns="0" bIns="0" rtlCol="0" anchor="t">
            <a:spAutoFit/>
          </a:bodyPr>
          <a:lstStyle/>
          <a:p>
            <a:pPr algn="just">
              <a:lnSpc>
                <a:spcPts val="4149"/>
              </a:lnSpc>
            </a:pPr>
            <a:r>
              <a:rPr lang="en-US" sz="2963">
                <a:solidFill>
                  <a:srgbClr val="0C3E5B"/>
                </a:solidFill>
                <a:latin typeface="Arimo"/>
                <a:ea typeface="Arimo"/>
                <a:cs typeface="Arimo"/>
                <a:sym typeface="Arimo"/>
              </a:rPr>
              <a:t>La minería en el Norte Chico desempeñó un papel crucial en la economía, inicialmente con el cobre y luego con la plata. José Tomás Urmeneta fue clave en la explotación del cobre, desarrollando la mina Tamaya y mejorando la infraestructura con una fundición en Tongoy y un ferrocarril. La plata, por su parte, cobró relevancia con el descubrimiento del yacimiento de Chañarcillo por Juan Godoy, lo que atrajo inversiones y trabajadores, impulsando un período de intenso crecimiento económico.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F0E8"/>
        </a:solidFill>
        <a:effectLst/>
      </p:bgPr>
    </p:bg>
    <p:spTree>
      <p:nvGrpSpPr>
        <p:cNvPr id="1" name=""/>
        <p:cNvGrpSpPr/>
        <p:nvPr/>
      </p:nvGrpSpPr>
      <p:grpSpPr>
        <a:xfrm>
          <a:off x="0" y="0"/>
          <a:ext cx="0" cy="0"/>
          <a:chOff x="0" y="0"/>
          <a:chExt cx="0" cy="0"/>
        </a:xfrm>
      </p:grpSpPr>
      <p:grpSp>
        <p:nvGrpSpPr>
          <p:cNvPr id="2" name="Group 2"/>
          <p:cNvGrpSpPr/>
          <p:nvPr/>
        </p:nvGrpSpPr>
        <p:grpSpPr>
          <a:xfrm>
            <a:off x="-914400" y="0"/>
            <a:ext cx="14086501" cy="1371089"/>
            <a:chOff x="0" y="0"/>
            <a:chExt cx="3710025" cy="361110"/>
          </a:xfrm>
        </p:grpSpPr>
        <p:sp>
          <p:nvSpPr>
            <p:cNvPr id="3" name="Freeform 3"/>
            <p:cNvSpPr/>
            <p:nvPr/>
          </p:nvSpPr>
          <p:spPr>
            <a:xfrm>
              <a:off x="0" y="0"/>
              <a:ext cx="3710025" cy="361110"/>
            </a:xfrm>
            <a:custGeom>
              <a:avLst/>
              <a:gdLst/>
              <a:ahLst/>
              <a:cxnLst/>
              <a:rect l="l" t="t" r="r" b="b"/>
              <a:pathLst>
                <a:path w="3710025" h="361110">
                  <a:moveTo>
                    <a:pt x="203200" y="0"/>
                  </a:moveTo>
                  <a:lnTo>
                    <a:pt x="3710025" y="0"/>
                  </a:lnTo>
                  <a:lnTo>
                    <a:pt x="3506825" y="361110"/>
                  </a:lnTo>
                  <a:lnTo>
                    <a:pt x="0" y="361110"/>
                  </a:lnTo>
                  <a:lnTo>
                    <a:pt x="203200" y="0"/>
                  </a:lnTo>
                  <a:close/>
                </a:path>
              </a:pathLst>
            </a:custGeom>
            <a:solidFill>
              <a:srgbClr val="D1D8A1"/>
            </a:solidFill>
          </p:spPr>
          <p:txBody>
            <a:bodyPr/>
            <a:lstStyle/>
            <a:p>
              <a:endParaRPr lang="es-CL"/>
            </a:p>
          </p:txBody>
        </p:sp>
        <p:sp>
          <p:nvSpPr>
            <p:cNvPr id="4" name="TextBox 4"/>
            <p:cNvSpPr txBox="1"/>
            <p:nvPr/>
          </p:nvSpPr>
          <p:spPr>
            <a:xfrm>
              <a:off x="101600" y="-66675"/>
              <a:ext cx="3506825" cy="427785"/>
            </a:xfrm>
            <a:prstGeom prst="rect">
              <a:avLst/>
            </a:prstGeom>
          </p:spPr>
          <p:txBody>
            <a:bodyPr lIns="50800" tIns="50800" rIns="50800" bIns="50800" rtlCol="0" anchor="ctr"/>
            <a:lstStyle/>
            <a:p>
              <a:pPr algn="ctr">
                <a:lnSpc>
                  <a:spcPts val="2380"/>
                </a:lnSpc>
              </a:pPr>
              <a:endParaRPr/>
            </a:p>
          </p:txBody>
        </p:sp>
      </p:grpSp>
      <p:sp>
        <p:nvSpPr>
          <p:cNvPr id="5" name="Freeform 5"/>
          <p:cNvSpPr/>
          <p:nvPr/>
        </p:nvSpPr>
        <p:spPr>
          <a:xfrm>
            <a:off x="16585870" y="200086"/>
            <a:ext cx="1346861" cy="1343494"/>
          </a:xfrm>
          <a:custGeom>
            <a:avLst/>
            <a:gdLst/>
            <a:ahLst/>
            <a:cxnLst/>
            <a:rect l="l" t="t" r="r" b="b"/>
            <a:pathLst>
              <a:path w="1346861" h="1343494">
                <a:moveTo>
                  <a:pt x="0" y="0"/>
                </a:moveTo>
                <a:lnTo>
                  <a:pt x="1346860" y="0"/>
                </a:lnTo>
                <a:lnTo>
                  <a:pt x="1346860" y="1343494"/>
                </a:lnTo>
                <a:lnTo>
                  <a:pt x="0" y="1343494"/>
                </a:lnTo>
                <a:lnTo>
                  <a:pt x="0" y="0"/>
                </a:lnTo>
                <a:close/>
              </a:path>
            </a:pathLst>
          </a:custGeom>
          <a:blipFill>
            <a:blip r:embed="rId2"/>
            <a:stretch>
              <a:fillRect/>
            </a:stretch>
          </a:blipFill>
        </p:spPr>
        <p:txBody>
          <a:bodyPr/>
          <a:lstStyle/>
          <a:p>
            <a:endParaRPr lang="es-CL"/>
          </a:p>
        </p:txBody>
      </p:sp>
      <p:sp>
        <p:nvSpPr>
          <p:cNvPr id="6" name="TextBox 6"/>
          <p:cNvSpPr txBox="1"/>
          <p:nvPr/>
        </p:nvSpPr>
        <p:spPr>
          <a:xfrm>
            <a:off x="6689926" y="1679582"/>
            <a:ext cx="10142038" cy="7010400"/>
          </a:xfrm>
          <a:prstGeom prst="rect">
            <a:avLst/>
          </a:prstGeom>
        </p:spPr>
        <p:txBody>
          <a:bodyPr lIns="0" tIns="0" rIns="0" bIns="0" rtlCol="0" anchor="t">
            <a:spAutoFit/>
          </a:bodyPr>
          <a:lstStyle/>
          <a:p>
            <a:pPr algn="just">
              <a:lnSpc>
                <a:spcPts val="4263"/>
              </a:lnSpc>
              <a:spcBef>
                <a:spcPct val="0"/>
              </a:spcBef>
            </a:pPr>
            <a:r>
              <a:rPr lang="en-US" sz="3552" spc="-5">
                <a:solidFill>
                  <a:srgbClr val="0C3E5B"/>
                </a:solidFill>
                <a:latin typeface="Calibri (MS)"/>
                <a:ea typeface="Calibri (MS)"/>
                <a:cs typeface="Calibri (MS)"/>
                <a:sym typeface="Calibri (MS)"/>
              </a:rPr>
              <a:t>Durante los gobiernos de Bulnes y Montt en Chile, se modernizó el transporte mediante la introducción de ferrocarriles y navegación a vapor. Se construyó el primer ferrocarril entre Copiapó y Caldera y se estableció una línea entre Santiago y Valparaíso, impulsada por Henry Meiggs. En cuanto al comercio, el aumento en la producción minera y agrícola fomentó el intercambio comercial y la importación de bienes desde Europa y Estados Unidos. Paralelamente, surgieron instituciones financieras que apoyaron estas actividades económicas, destacando la creación de la Caja de Crédito Hipotecario durante el gobierno de Montt.</a:t>
            </a:r>
          </a:p>
        </p:txBody>
      </p:sp>
      <p:sp>
        <p:nvSpPr>
          <p:cNvPr id="7" name="Freeform 7"/>
          <p:cNvSpPr/>
          <p:nvPr/>
        </p:nvSpPr>
        <p:spPr>
          <a:xfrm>
            <a:off x="1028700" y="1965021"/>
            <a:ext cx="4648885" cy="7003970"/>
          </a:xfrm>
          <a:custGeom>
            <a:avLst/>
            <a:gdLst/>
            <a:ahLst/>
            <a:cxnLst/>
            <a:rect l="l" t="t" r="r" b="b"/>
            <a:pathLst>
              <a:path w="4648885" h="7003970">
                <a:moveTo>
                  <a:pt x="0" y="0"/>
                </a:moveTo>
                <a:lnTo>
                  <a:pt x="4648885" y="0"/>
                </a:lnTo>
                <a:lnTo>
                  <a:pt x="4648885" y="7003970"/>
                </a:lnTo>
                <a:lnTo>
                  <a:pt x="0" y="7003970"/>
                </a:lnTo>
                <a:lnTo>
                  <a:pt x="0" y="0"/>
                </a:lnTo>
                <a:close/>
              </a:path>
            </a:pathLst>
          </a:custGeom>
          <a:blipFill>
            <a:blip r:embed="rId3"/>
            <a:stretch>
              <a:fillRect/>
            </a:stretch>
          </a:blipFill>
        </p:spPr>
        <p:txBody>
          <a:bodyPr/>
          <a:lstStyle/>
          <a:p>
            <a:endParaRPr lang="es-CL"/>
          </a:p>
        </p:txBody>
      </p:sp>
      <p:sp>
        <p:nvSpPr>
          <p:cNvPr id="8" name="TextBox 8"/>
          <p:cNvSpPr txBox="1"/>
          <p:nvPr/>
        </p:nvSpPr>
        <p:spPr>
          <a:xfrm>
            <a:off x="546385" y="-18989"/>
            <a:ext cx="12287081" cy="1034417"/>
          </a:xfrm>
          <a:prstGeom prst="rect">
            <a:avLst/>
          </a:prstGeom>
        </p:spPr>
        <p:txBody>
          <a:bodyPr lIns="0" tIns="0" rIns="0" bIns="0" rtlCol="0" anchor="t">
            <a:spAutoFit/>
          </a:bodyPr>
          <a:lstStyle/>
          <a:p>
            <a:pPr algn="l">
              <a:lnSpc>
                <a:spcPts val="7559"/>
              </a:lnSpc>
              <a:spcBef>
                <a:spcPct val="0"/>
              </a:spcBef>
            </a:pPr>
            <a:r>
              <a:rPr lang="en-US" sz="5399" b="1">
                <a:solidFill>
                  <a:srgbClr val="0C3E5B"/>
                </a:solidFill>
                <a:latin typeface="Calibri (MS) Bold"/>
                <a:ea typeface="Calibri (MS) Bold"/>
                <a:cs typeface="Calibri (MS) Bold"/>
                <a:sym typeface="Calibri (MS) Bold"/>
              </a:rPr>
              <a:t>Historia, geografía y ciencias sociales</a:t>
            </a:r>
          </a:p>
        </p:txBody>
      </p:sp>
      <p:sp>
        <p:nvSpPr>
          <p:cNvPr id="9" name="TextBox 9"/>
          <p:cNvSpPr txBox="1"/>
          <p:nvPr/>
        </p:nvSpPr>
        <p:spPr>
          <a:xfrm>
            <a:off x="975819" y="9492866"/>
            <a:ext cx="5714107" cy="581025"/>
          </a:xfrm>
          <a:prstGeom prst="rect">
            <a:avLst/>
          </a:prstGeom>
        </p:spPr>
        <p:txBody>
          <a:bodyPr lIns="0" tIns="0" rIns="0" bIns="0" rtlCol="0" anchor="t">
            <a:spAutoFit/>
          </a:bodyPr>
          <a:lstStyle/>
          <a:p>
            <a:pPr algn="ctr">
              <a:lnSpc>
                <a:spcPts val="4080"/>
              </a:lnSpc>
              <a:spcBef>
                <a:spcPct val="0"/>
              </a:spcBef>
            </a:pPr>
            <a:r>
              <a:rPr lang="en-US" sz="3400" b="1" spc="-5">
                <a:solidFill>
                  <a:srgbClr val="0C3E5B"/>
                </a:solidFill>
                <a:latin typeface="Calibri (MS) Bold"/>
                <a:ea typeface="Calibri (MS) Bold"/>
                <a:cs typeface="Calibri (MS) Bold"/>
                <a:sym typeface="Calibri (MS) Bold"/>
              </a:rPr>
              <a:t>Ferrocarril de Copiapó a Caldera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80406" y="2571807"/>
            <a:ext cx="4983944" cy="5884046"/>
            <a:chOff x="0" y="0"/>
            <a:chExt cx="15501448" cy="18301013"/>
          </a:xfrm>
        </p:grpSpPr>
        <p:sp>
          <p:nvSpPr>
            <p:cNvPr id="3" name="Freeform 3"/>
            <p:cNvSpPr/>
            <p:nvPr/>
          </p:nvSpPr>
          <p:spPr>
            <a:xfrm>
              <a:off x="0" y="0"/>
              <a:ext cx="15501448" cy="18301013"/>
            </a:xfrm>
            <a:custGeom>
              <a:avLst/>
              <a:gdLst/>
              <a:ahLst/>
              <a:cxnLst/>
              <a:rect l="l" t="t" r="r" b="b"/>
              <a:pathLst>
                <a:path w="15501448" h="18301013">
                  <a:moveTo>
                    <a:pt x="15501448" y="18301013"/>
                  </a:moveTo>
                  <a:lnTo>
                    <a:pt x="0" y="18301013"/>
                  </a:lnTo>
                  <a:lnTo>
                    <a:pt x="0" y="0"/>
                  </a:lnTo>
                  <a:lnTo>
                    <a:pt x="15501448" y="0"/>
                  </a:lnTo>
                  <a:lnTo>
                    <a:pt x="15501448" y="18301013"/>
                  </a:lnTo>
                  <a:close/>
                </a:path>
              </a:pathLst>
            </a:custGeom>
            <a:blipFill>
              <a:blip r:embed="rId2"/>
              <a:stretch>
                <a:fillRect l="-8292" r="-8292"/>
              </a:stretch>
            </a:blipFill>
          </p:spPr>
          <p:txBody>
            <a:bodyPr/>
            <a:lstStyle/>
            <a:p>
              <a:endParaRPr lang="es-CL"/>
            </a:p>
          </p:txBody>
        </p:sp>
      </p:grpSp>
      <p:grpSp>
        <p:nvGrpSpPr>
          <p:cNvPr id="4" name="Group 4"/>
          <p:cNvGrpSpPr/>
          <p:nvPr/>
        </p:nvGrpSpPr>
        <p:grpSpPr>
          <a:xfrm>
            <a:off x="0" y="0"/>
            <a:ext cx="13171808" cy="1371600"/>
            <a:chOff x="0" y="0"/>
            <a:chExt cx="17562411" cy="1828800"/>
          </a:xfrm>
        </p:grpSpPr>
        <p:sp>
          <p:nvSpPr>
            <p:cNvPr id="5" name="Freeform 5"/>
            <p:cNvSpPr/>
            <p:nvPr/>
          </p:nvSpPr>
          <p:spPr>
            <a:xfrm>
              <a:off x="0" y="0"/>
              <a:ext cx="17561813" cy="1828165"/>
            </a:xfrm>
            <a:custGeom>
              <a:avLst/>
              <a:gdLst/>
              <a:ahLst/>
              <a:cxnLst/>
              <a:rect l="l" t="t" r="r" b="b"/>
              <a:pathLst>
                <a:path w="17561813" h="1828165">
                  <a:moveTo>
                    <a:pt x="16534130" y="1828165"/>
                  </a:moveTo>
                  <a:lnTo>
                    <a:pt x="0" y="1828165"/>
                  </a:lnTo>
                  <a:lnTo>
                    <a:pt x="0" y="0"/>
                  </a:lnTo>
                  <a:lnTo>
                    <a:pt x="17561813" y="0"/>
                  </a:lnTo>
                  <a:lnTo>
                    <a:pt x="17561813" y="1651"/>
                  </a:lnTo>
                  <a:lnTo>
                    <a:pt x="16534130" y="1828165"/>
                  </a:lnTo>
                  <a:close/>
                </a:path>
              </a:pathLst>
            </a:custGeom>
            <a:solidFill>
              <a:srgbClr val="D0D8A1"/>
            </a:solidFill>
          </p:spPr>
          <p:txBody>
            <a:bodyPr/>
            <a:lstStyle/>
            <a:p>
              <a:endParaRPr lang="es-CL"/>
            </a:p>
          </p:txBody>
        </p:sp>
      </p:grpSp>
      <p:grpSp>
        <p:nvGrpSpPr>
          <p:cNvPr id="6" name="Group 6"/>
          <p:cNvGrpSpPr/>
          <p:nvPr/>
        </p:nvGrpSpPr>
        <p:grpSpPr>
          <a:xfrm>
            <a:off x="16585873" y="200082"/>
            <a:ext cx="1343025" cy="1343025"/>
            <a:chOff x="0" y="0"/>
            <a:chExt cx="1790700" cy="1790700"/>
          </a:xfrm>
        </p:grpSpPr>
        <p:sp>
          <p:nvSpPr>
            <p:cNvPr id="7" name="Freeform 7"/>
            <p:cNvSpPr/>
            <p:nvPr/>
          </p:nvSpPr>
          <p:spPr>
            <a:xfrm>
              <a:off x="0" y="0"/>
              <a:ext cx="1790700" cy="1790700"/>
            </a:xfrm>
            <a:custGeom>
              <a:avLst/>
              <a:gdLst/>
              <a:ahLst/>
              <a:cxnLst/>
              <a:rect l="l" t="t" r="r" b="b"/>
              <a:pathLst>
                <a:path w="1790700" h="1790700">
                  <a:moveTo>
                    <a:pt x="0" y="0"/>
                  </a:moveTo>
                  <a:lnTo>
                    <a:pt x="1790700" y="0"/>
                  </a:lnTo>
                  <a:lnTo>
                    <a:pt x="1790700" y="1790700"/>
                  </a:lnTo>
                  <a:lnTo>
                    <a:pt x="0" y="1790700"/>
                  </a:lnTo>
                  <a:lnTo>
                    <a:pt x="0" y="0"/>
                  </a:lnTo>
                  <a:close/>
                </a:path>
              </a:pathLst>
            </a:custGeom>
            <a:blipFill>
              <a:blip r:embed="rId3"/>
              <a:stretch>
                <a:fillRect/>
              </a:stretch>
            </a:blipFill>
          </p:spPr>
          <p:txBody>
            <a:bodyPr/>
            <a:lstStyle/>
            <a:p>
              <a:endParaRPr lang="es-CL"/>
            </a:p>
          </p:txBody>
        </p:sp>
      </p:grpSp>
      <p:sp>
        <p:nvSpPr>
          <p:cNvPr id="8" name="TextBox 8"/>
          <p:cNvSpPr txBox="1"/>
          <p:nvPr/>
        </p:nvSpPr>
        <p:spPr>
          <a:xfrm>
            <a:off x="6585904" y="2676582"/>
            <a:ext cx="10844503" cy="7134225"/>
          </a:xfrm>
          <a:prstGeom prst="rect">
            <a:avLst/>
          </a:prstGeom>
        </p:spPr>
        <p:txBody>
          <a:bodyPr lIns="0" tIns="0" rIns="0" bIns="0" rtlCol="0" anchor="t">
            <a:spAutoFit/>
          </a:bodyPr>
          <a:lstStyle/>
          <a:p>
            <a:pPr algn="just">
              <a:lnSpc>
                <a:spcPts val="3990"/>
              </a:lnSpc>
              <a:spcBef>
                <a:spcPct val="0"/>
              </a:spcBef>
            </a:pPr>
            <a:r>
              <a:rPr lang="en-US" sz="3325" spc="-5">
                <a:solidFill>
                  <a:srgbClr val="0C3D5B"/>
                </a:solidFill>
                <a:latin typeface="Calibri (MS)"/>
                <a:ea typeface="Calibri (MS)"/>
                <a:cs typeface="Calibri (MS)"/>
                <a:sym typeface="Calibri (MS)"/>
              </a:rPr>
              <a:t>Chile enfrentó tensiones regionales con la Confederación Perú-Boliviana liderada por el general Andrés de Santa Cruz, quien unificó Perú y Bolivia, asumiendo el título de Protector de la Confederación. El gobierno chileno, bajo la dirección de Diego Portales, veía con preocupación este nuevo equilibrio de poder, aunque no lo consideraba una amenaza directa inmediata. Las causas del conflicto incluían rivalidades comerciales y arancelarias, deudas económicas no resueltas, y competencia portuaria, especialmente con el puerto del Callao en desmedro de Valparaíso. La situación se intensificó cuando Ramón Freire, instigado por Perú, fue capturado en Valparaíso con la intención de levantarse contra el gobierno chileno, lo que llevó a Portales a enviar la escuadra chilena para tomar represalias en el Callao.</a:t>
            </a:r>
          </a:p>
        </p:txBody>
      </p:sp>
      <p:sp>
        <p:nvSpPr>
          <p:cNvPr id="9" name="TextBox 9"/>
          <p:cNvSpPr txBox="1"/>
          <p:nvPr/>
        </p:nvSpPr>
        <p:spPr>
          <a:xfrm>
            <a:off x="533686" y="-27213"/>
            <a:ext cx="8900517" cy="781050"/>
          </a:xfrm>
          <a:prstGeom prst="rect">
            <a:avLst/>
          </a:prstGeom>
        </p:spPr>
        <p:txBody>
          <a:bodyPr lIns="0" tIns="0" rIns="0" bIns="0" rtlCol="0" anchor="t">
            <a:spAutoFit/>
          </a:bodyPr>
          <a:lstStyle/>
          <a:p>
            <a:pPr algn="l">
              <a:lnSpc>
                <a:spcPts val="5400"/>
              </a:lnSpc>
            </a:pPr>
            <a:r>
              <a:rPr lang="en-US" sz="4500" b="1" spc="-7">
                <a:solidFill>
                  <a:srgbClr val="0C3D5B"/>
                </a:solidFill>
                <a:latin typeface="Calibri (MS) Bold"/>
                <a:ea typeface="Calibri (MS) Bold"/>
                <a:cs typeface="Calibri (MS) Bold"/>
                <a:sym typeface="Calibri (MS) Bold"/>
              </a:rPr>
              <a:t>Historia, Geografía y Ciencias Sociales</a:t>
            </a:r>
          </a:p>
        </p:txBody>
      </p:sp>
      <p:sp>
        <p:nvSpPr>
          <p:cNvPr id="10" name="TextBox 10"/>
          <p:cNvSpPr txBox="1"/>
          <p:nvPr/>
        </p:nvSpPr>
        <p:spPr>
          <a:xfrm>
            <a:off x="580406" y="1476432"/>
            <a:ext cx="17707594" cy="1095375"/>
          </a:xfrm>
          <a:prstGeom prst="rect">
            <a:avLst/>
          </a:prstGeom>
        </p:spPr>
        <p:txBody>
          <a:bodyPr lIns="0" tIns="0" rIns="0" bIns="0" rtlCol="0" anchor="t">
            <a:spAutoFit/>
          </a:bodyPr>
          <a:lstStyle/>
          <a:p>
            <a:pPr algn="ctr">
              <a:lnSpc>
                <a:spcPts val="4080"/>
              </a:lnSpc>
              <a:spcBef>
                <a:spcPct val="0"/>
              </a:spcBef>
            </a:pPr>
            <a:r>
              <a:rPr lang="en-US" sz="3400" b="1" spc="-5">
                <a:solidFill>
                  <a:srgbClr val="0C3D5B"/>
                </a:solidFill>
                <a:latin typeface="Calibri (MS) Bold"/>
                <a:ea typeface="Calibri (MS) Bold"/>
                <a:cs typeface="Calibri (MS) Bold"/>
                <a:sym typeface="Calibri (MS) Bold"/>
              </a:rPr>
              <a:t>Conflictos territoriales y expansión: La Guerra contra la Confederación Perú Boliviana y la Ocupación de Magallanes</a:t>
            </a:r>
          </a:p>
        </p:txBody>
      </p:sp>
      <p:sp>
        <p:nvSpPr>
          <p:cNvPr id="11" name="TextBox 11"/>
          <p:cNvSpPr txBox="1"/>
          <p:nvPr/>
        </p:nvSpPr>
        <p:spPr>
          <a:xfrm>
            <a:off x="1028700" y="9086907"/>
            <a:ext cx="4670425" cy="723900"/>
          </a:xfrm>
          <a:prstGeom prst="rect">
            <a:avLst/>
          </a:prstGeom>
        </p:spPr>
        <p:txBody>
          <a:bodyPr lIns="0" tIns="0" rIns="0" bIns="0" rtlCol="0" anchor="t">
            <a:spAutoFit/>
          </a:bodyPr>
          <a:lstStyle/>
          <a:p>
            <a:pPr algn="ctr">
              <a:lnSpc>
                <a:spcPts val="5040"/>
              </a:lnSpc>
              <a:spcBef>
                <a:spcPct val="0"/>
              </a:spcBef>
            </a:pPr>
            <a:r>
              <a:rPr lang="en-US" sz="4200" b="1" spc="-6">
                <a:solidFill>
                  <a:srgbClr val="0C3D5B"/>
                </a:solidFill>
                <a:latin typeface="Calibri (MS) Bold"/>
                <a:ea typeface="Calibri (MS) Bold"/>
                <a:cs typeface="Calibri (MS) Bold"/>
                <a:sym typeface="Calibri (MS) Bold"/>
              </a:rPr>
              <a:t>Andrés de Santa Cruz</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3171808" cy="1371600"/>
            <a:chOff x="0" y="0"/>
            <a:chExt cx="17562411" cy="1828800"/>
          </a:xfrm>
        </p:grpSpPr>
        <p:sp>
          <p:nvSpPr>
            <p:cNvPr id="3" name="Freeform 3"/>
            <p:cNvSpPr/>
            <p:nvPr/>
          </p:nvSpPr>
          <p:spPr>
            <a:xfrm>
              <a:off x="0" y="0"/>
              <a:ext cx="17561813" cy="1828165"/>
            </a:xfrm>
            <a:custGeom>
              <a:avLst/>
              <a:gdLst/>
              <a:ahLst/>
              <a:cxnLst/>
              <a:rect l="l" t="t" r="r" b="b"/>
              <a:pathLst>
                <a:path w="17561813" h="1828165">
                  <a:moveTo>
                    <a:pt x="16534130" y="1828165"/>
                  </a:moveTo>
                  <a:lnTo>
                    <a:pt x="0" y="1828165"/>
                  </a:lnTo>
                  <a:lnTo>
                    <a:pt x="0" y="0"/>
                  </a:lnTo>
                  <a:lnTo>
                    <a:pt x="17561813" y="0"/>
                  </a:lnTo>
                  <a:lnTo>
                    <a:pt x="17561813" y="1651"/>
                  </a:lnTo>
                  <a:lnTo>
                    <a:pt x="16534130" y="1828165"/>
                  </a:lnTo>
                  <a:close/>
                </a:path>
              </a:pathLst>
            </a:custGeom>
            <a:solidFill>
              <a:srgbClr val="D0D8A1"/>
            </a:solidFill>
          </p:spPr>
          <p:txBody>
            <a:bodyPr/>
            <a:lstStyle/>
            <a:p>
              <a:endParaRPr lang="es-CL"/>
            </a:p>
          </p:txBody>
        </p:sp>
      </p:grpSp>
      <p:grpSp>
        <p:nvGrpSpPr>
          <p:cNvPr id="4" name="Group 4"/>
          <p:cNvGrpSpPr/>
          <p:nvPr/>
        </p:nvGrpSpPr>
        <p:grpSpPr>
          <a:xfrm>
            <a:off x="16585873" y="200082"/>
            <a:ext cx="1343025" cy="1343025"/>
            <a:chOff x="0" y="0"/>
            <a:chExt cx="1790700" cy="1790700"/>
          </a:xfrm>
        </p:grpSpPr>
        <p:sp>
          <p:nvSpPr>
            <p:cNvPr id="5" name="Freeform 5"/>
            <p:cNvSpPr/>
            <p:nvPr/>
          </p:nvSpPr>
          <p:spPr>
            <a:xfrm>
              <a:off x="0" y="0"/>
              <a:ext cx="1790700" cy="1790700"/>
            </a:xfrm>
            <a:custGeom>
              <a:avLst/>
              <a:gdLst/>
              <a:ahLst/>
              <a:cxnLst/>
              <a:rect l="l" t="t" r="r" b="b"/>
              <a:pathLst>
                <a:path w="1790700" h="1790700">
                  <a:moveTo>
                    <a:pt x="0" y="0"/>
                  </a:moveTo>
                  <a:lnTo>
                    <a:pt x="1790700" y="0"/>
                  </a:lnTo>
                  <a:lnTo>
                    <a:pt x="1790700" y="1790700"/>
                  </a:lnTo>
                  <a:lnTo>
                    <a:pt x="0" y="1790700"/>
                  </a:lnTo>
                  <a:lnTo>
                    <a:pt x="0" y="0"/>
                  </a:lnTo>
                  <a:close/>
                </a:path>
              </a:pathLst>
            </a:custGeom>
            <a:blipFill>
              <a:blip r:embed="rId2"/>
              <a:stretch>
                <a:fillRect/>
              </a:stretch>
            </a:blipFill>
          </p:spPr>
          <p:txBody>
            <a:bodyPr/>
            <a:lstStyle/>
            <a:p>
              <a:endParaRPr lang="es-CL"/>
            </a:p>
          </p:txBody>
        </p:sp>
      </p:grpSp>
      <p:sp>
        <p:nvSpPr>
          <p:cNvPr id="6" name="Freeform 6"/>
          <p:cNvSpPr/>
          <p:nvPr/>
        </p:nvSpPr>
        <p:spPr>
          <a:xfrm>
            <a:off x="1028700" y="1823166"/>
            <a:ext cx="6392659" cy="7578921"/>
          </a:xfrm>
          <a:custGeom>
            <a:avLst/>
            <a:gdLst/>
            <a:ahLst/>
            <a:cxnLst/>
            <a:rect l="l" t="t" r="r" b="b"/>
            <a:pathLst>
              <a:path w="6392659" h="7578921">
                <a:moveTo>
                  <a:pt x="0" y="0"/>
                </a:moveTo>
                <a:lnTo>
                  <a:pt x="6392659" y="0"/>
                </a:lnTo>
                <a:lnTo>
                  <a:pt x="6392659" y="7578921"/>
                </a:lnTo>
                <a:lnTo>
                  <a:pt x="0" y="7578921"/>
                </a:lnTo>
                <a:lnTo>
                  <a:pt x="0" y="0"/>
                </a:lnTo>
                <a:close/>
              </a:path>
            </a:pathLst>
          </a:custGeom>
          <a:blipFill>
            <a:blip r:embed="rId3"/>
            <a:stretch>
              <a:fillRect b="-2936"/>
            </a:stretch>
          </a:blipFill>
        </p:spPr>
        <p:txBody>
          <a:bodyPr/>
          <a:lstStyle/>
          <a:p>
            <a:endParaRPr lang="es-CL"/>
          </a:p>
        </p:txBody>
      </p:sp>
      <p:sp>
        <p:nvSpPr>
          <p:cNvPr id="7" name="TextBox 7"/>
          <p:cNvSpPr txBox="1"/>
          <p:nvPr/>
        </p:nvSpPr>
        <p:spPr>
          <a:xfrm>
            <a:off x="533686" y="-27213"/>
            <a:ext cx="8900517" cy="781050"/>
          </a:xfrm>
          <a:prstGeom prst="rect">
            <a:avLst/>
          </a:prstGeom>
        </p:spPr>
        <p:txBody>
          <a:bodyPr lIns="0" tIns="0" rIns="0" bIns="0" rtlCol="0" anchor="t">
            <a:spAutoFit/>
          </a:bodyPr>
          <a:lstStyle/>
          <a:p>
            <a:pPr algn="l">
              <a:lnSpc>
                <a:spcPts val="5400"/>
              </a:lnSpc>
            </a:pPr>
            <a:r>
              <a:rPr lang="en-US" sz="4500" b="1" spc="-7">
                <a:solidFill>
                  <a:srgbClr val="0C3D5B"/>
                </a:solidFill>
                <a:latin typeface="Calibri (MS) Bold"/>
                <a:ea typeface="Calibri (MS) Bold"/>
                <a:cs typeface="Calibri (MS) Bold"/>
                <a:sym typeface="Calibri (MS) Bold"/>
              </a:rPr>
              <a:t>Historia, Geografía y Ciencias Sociales</a:t>
            </a:r>
          </a:p>
        </p:txBody>
      </p:sp>
      <p:sp>
        <p:nvSpPr>
          <p:cNvPr id="8" name="TextBox 8"/>
          <p:cNvSpPr txBox="1"/>
          <p:nvPr/>
        </p:nvSpPr>
        <p:spPr>
          <a:xfrm>
            <a:off x="7947589" y="1766016"/>
            <a:ext cx="9603337" cy="7219950"/>
          </a:xfrm>
          <a:prstGeom prst="rect">
            <a:avLst/>
          </a:prstGeom>
        </p:spPr>
        <p:txBody>
          <a:bodyPr lIns="0" tIns="0" rIns="0" bIns="0" rtlCol="0" anchor="t">
            <a:spAutoFit/>
          </a:bodyPr>
          <a:lstStyle/>
          <a:p>
            <a:pPr algn="just">
              <a:lnSpc>
                <a:spcPts val="3569"/>
              </a:lnSpc>
              <a:spcBef>
                <a:spcPct val="0"/>
              </a:spcBef>
            </a:pPr>
            <a:r>
              <a:rPr lang="en-US" sz="2974" spc="-4">
                <a:solidFill>
                  <a:srgbClr val="0C3D5B"/>
                </a:solidFill>
                <a:latin typeface="Calibri (MS)"/>
                <a:ea typeface="Calibri (MS)"/>
                <a:cs typeface="Calibri (MS)"/>
                <a:sym typeface="Calibri (MS)"/>
              </a:rPr>
              <a:t>Desarrollo de la guerra</a:t>
            </a:r>
          </a:p>
          <a:p>
            <a:pPr algn="just">
              <a:lnSpc>
                <a:spcPts val="3569"/>
              </a:lnSpc>
              <a:spcBef>
                <a:spcPct val="0"/>
              </a:spcBef>
            </a:pPr>
            <a:r>
              <a:rPr lang="en-US" sz="2974" spc="-4">
                <a:solidFill>
                  <a:srgbClr val="0C3D5B"/>
                </a:solidFill>
                <a:latin typeface="Calibri (MS)"/>
                <a:ea typeface="Calibri (MS)"/>
                <a:cs typeface="Calibri (MS)"/>
                <a:sym typeface="Calibri (MS)"/>
              </a:rPr>
              <a:t>· Primera expedición: estuvo a cargo de Manuel Blanco Encalada. Ocurrió en un contexto marcado por el asesinato de Portales. La campaña fracasó y se firmó el tratado de Paucarpata, que implicó la capitulación.</a:t>
            </a:r>
          </a:p>
          <a:p>
            <a:pPr algn="just">
              <a:lnSpc>
                <a:spcPts val="3569"/>
              </a:lnSpc>
              <a:spcBef>
                <a:spcPct val="0"/>
              </a:spcBef>
            </a:pPr>
            <a:r>
              <a:rPr lang="en-US" sz="2974" spc="-4">
                <a:solidFill>
                  <a:srgbClr val="0C3D5B"/>
                </a:solidFill>
                <a:latin typeface="Calibri (MS)"/>
                <a:ea typeface="Calibri (MS)"/>
                <a:cs typeface="Calibri (MS)"/>
                <a:sym typeface="Calibri (MS)"/>
              </a:rPr>
              <a:t>· Segunda expedición: con mayor número de tropas, fue dirigida por Manuel Bulnes. Aprovechando divisiones internas en el Perú, se tomó Lima y el conflicto culminó en la batalla de Yungay (20 de enero de 1839).</a:t>
            </a:r>
          </a:p>
          <a:p>
            <a:pPr algn="just">
              <a:lnSpc>
                <a:spcPts val="3569"/>
              </a:lnSpc>
              <a:spcBef>
                <a:spcPct val="0"/>
              </a:spcBef>
            </a:pPr>
            <a:r>
              <a:rPr lang="en-US" sz="2974" spc="-4">
                <a:solidFill>
                  <a:srgbClr val="0C3D5B"/>
                </a:solidFill>
                <a:latin typeface="Calibri (MS)"/>
                <a:ea typeface="Calibri (MS)"/>
                <a:cs typeface="Calibri (MS)"/>
                <a:sym typeface="Calibri (MS)"/>
              </a:rPr>
              <a:t>Una segunda expedición, de mayor número, a cargo de Manuel Bulnes y aprovechándose de las divisiones de caudillos locales, toma la ciudad de Lima y se enfrenta en la batalla de Yungay, el 20 de enero de 1839.</a:t>
            </a:r>
          </a:p>
          <a:p>
            <a:pPr algn="just">
              <a:lnSpc>
                <a:spcPts val="3569"/>
              </a:lnSpc>
              <a:spcBef>
                <a:spcPct val="0"/>
              </a:spcBef>
            </a:pPr>
            <a:r>
              <a:rPr lang="en-US" sz="2974" spc="-4">
                <a:solidFill>
                  <a:srgbClr val="0C3D5B"/>
                </a:solidFill>
                <a:latin typeface="Calibri (MS)"/>
                <a:ea typeface="Calibri (MS)"/>
                <a:cs typeface="Calibri (MS)"/>
                <a:sym typeface="Calibri (MS)"/>
              </a:rPr>
              <a:t>Resultado. La victoria chilena provocó la derrota y la disolución de la Confederación. No implicó anexión territorial, pero fortaleció un sentimiento patriótico en Chile.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1612</Words>
  <Application>Microsoft Office PowerPoint</Application>
  <PresentationFormat>Personalizado</PresentationFormat>
  <Paragraphs>58</Paragraphs>
  <Slides>15</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15</vt:i4>
      </vt:variant>
    </vt:vector>
  </HeadingPairs>
  <TitlesOfParts>
    <vt:vector size="21" baseType="lpstr">
      <vt:lpstr>Calibri (MS)</vt:lpstr>
      <vt:lpstr>Calibri</vt:lpstr>
      <vt:lpstr>Calibri (MS) Bold</vt:lpstr>
      <vt:lpstr>Arial</vt:lpstr>
      <vt:lpstr>Arimo</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Copia de (M2) Clase N°1 - 2026 "Expresiones Algebraicas"</dc:title>
  <dc:creator>Lenovo</dc:creator>
  <cp:lastModifiedBy>Víctor Hugo Gálvez Valladares</cp:lastModifiedBy>
  <cp:revision>4</cp:revision>
  <dcterms:created xsi:type="dcterms:W3CDTF">2006-08-16T00:00:00Z</dcterms:created>
  <dcterms:modified xsi:type="dcterms:W3CDTF">2026-05-17T23:19:52Z</dcterms:modified>
  <dc:identifier>DAHHzpt6_Bw</dc:identifier>
</cp:coreProperties>
</file>