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</p:sldIdLst>
  <p:sldSz cx="18288000" cy="10287000"/>
  <p:notesSz cx="6858000" cy="9144000"/>
  <p:embeddedFontLst>
    <p:embeddedFont>
      <p:font typeface="Calibri (MS)" panose="020B0604020202020204" charset="0"/>
      <p:regular r:id="rId19"/>
    </p:embeddedFont>
    <p:embeddedFont>
      <p:font typeface="Calibri (MS)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110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unencura.com/temarios-paes-2026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62744" y="3857445"/>
            <a:ext cx="11106744" cy="2435405"/>
            <a:chOff x="0" y="0"/>
            <a:chExt cx="1730868" cy="3795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0868" cy="379532"/>
            </a:xfrm>
            <a:custGeom>
              <a:avLst/>
              <a:gdLst/>
              <a:ahLst/>
              <a:cxnLst/>
              <a:rect l="l" t="t" r="r" b="b"/>
              <a:pathLst>
                <a:path w="1730868" h="379532">
                  <a:moveTo>
                    <a:pt x="203200" y="0"/>
                  </a:moveTo>
                  <a:lnTo>
                    <a:pt x="1730868" y="0"/>
                  </a:lnTo>
                  <a:lnTo>
                    <a:pt x="1527668" y="379532"/>
                  </a:lnTo>
                  <a:lnTo>
                    <a:pt x="0" y="37953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1D8A1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66675"/>
              <a:ext cx="1527668" cy="446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1028700"/>
            <a:ext cx="9503497" cy="8229600"/>
            <a:chOff x="0" y="0"/>
            <a:chExt cx="4282440" cy="3708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2"/>
              <a:stretch>
                <a:fillRect t="-42199" b="-42199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4011523"/>
            <a:ext cx="7344965" cy="126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4200" b="1">
                <a:solidFill>
                  <a:srgbClr val="0C3E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Cambios dentro del territorio chileno en el siglo XIX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092270"/>
            <a:ext cx="4029623" cy="7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>
                <a:solidFill>
                  <a:srgbClr val="0C3E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CLASE N°6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9381" y="6556576"/>
            <a:ext cx="9329526" cy="2001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2828">
                <a:solidFill>
                  <a:srgbClr val="0C3E5B"/>
                </a:solidFill>
                <a:latin typeface="Calibri (MS)"/>
                <a:ea typeface="Calibri (MS)"/>
                <a:cs typeface="Calibri (MS)"/>
                <a:sym typeface="Calibri (MS)"/>
              </a:rPr>
              <a:t>Objetivos de la clase:</a:t>
            </a:r>
          </a:p>
          <a:p>
            <a:pPr marL="610772" lvl="1" indent="-305386" algn="just">
              <a:lnSpc>
                <a:spcPts val="3960"/>
              </a:lnSpc>
              <a:buFont typeface="Arial"/>
              <a:buChar char="•"/>
            </a:pPr>
            <a:r>
              <a:rPr lang="en-US" sz="2828">
                <a:solidFill>
                  <a:srgbClr val="0C3E5B"/>
                </a:solidFill>
                <a:latin typeface="Calibri (MS)"/>
                <a:ea typeface="Calibri (MS)"/>
                <a:cs typeface="Calibri (MS)"/>
                <a:sym typeface="Calibri (MS)"/>
              </a:rPr>
              <a:t>Comprender y analizar los cambios generados en el siglo XIX por Chile en su territorio.</a:t>
            </a:r>
          </a:p>
          <a:p>
            <a:pPr marL="610772" lvl="1" indent="-305386" algn="just">
              <a:lnSpc>
                <a:spcPts val="3960"/>
              </a:lnSpc>
              <a:buFont typeface="Arial"/>
              <a:buChar char="•"/>
            </a:pPr>
            <a:r>
              <a:rPr lang="en-US" sz="2828">
                <a:solidFill>
                  <a:srgbClr val="0C3E5B"/>
                </a:solidFill>
                <a:latin typeface="Calibri (MS)"/>
                <a:ea typeface="Calibri (MS)"/>
                <a:cs typeface="Calibri (MS)"/>
                <a:sym typeface="Calibri (MS)"/>
              </a:rPr>
              <a:t>Analizar fuentes primarias y secundarias en la guía.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81FC99C-8888-D7A0-B4F3-D84EE9D35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114800" y="46286"/>
            <a:ext cx="3428571" cy="34285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9600" y="2472741"/>
            <a:ext cx="7602638" cy="4115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s-CL" sz="32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Tratado de 1866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Chilenos ocupan tierras bolivianas en Antofagasta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y Bolivia firman dos tratados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Fijan frontera en el paralelo 24º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Crean zona económica entre paralelos 23° y 25°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Dividen impuestos de guano y minería equitativamente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90167" y="1616852"/>
            <a:ext cx="7602637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Tratados de límites con Bolivia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B7AE04F-1D02-72F7-6218-D3C194ADDF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506" y="2692506"/>
            <a:ext cx="6076596" cy="59776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09800" y="2019300"/>
            <a:ext cx="10172700" cy="3576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s-CL" sz="32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Tratado de 1874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Mantienen frontera en el paralelo 24º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renuncia a tierras al norte del límite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Bolivia congela impuestos a empresas chilenas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Protección aplica entre paralelos 23º y 24°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Vigente al estallar la guerra en 1879</a:t>
            </a:r>
          </a:p>
        </p:txBody>
      </p:sp>
      <p:pic>
        <p:nvPicPr>
          <p:cNvPr id="8" name="Imagen 7" descr="undefined">
            <a:extLst>
              <a:ext uri="{FF2B5EF4-FFF2-40B4-BE49-F238E27FC236}">
                <a16:creationId xmlns:a16="http://schemas.microsoft.com/office/drawing/2014/main" id="{0DFC6E0B-C4B3-35CD-3025-523FB4921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158" y="2586720"/>
            <a:ext cx="5898642" cy="6714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531372"/>
            <a:ext cx="15981643" cy="4807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s-CL" sz="32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Estallido de la Guerra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Disputas fronterizas surgen en el paralelo 24° S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cede territorio a cambio de evitar impuestos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Crisis de los años 70 agrava tensiones bolivianas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Daza rompe acuerdo y sube impuestos en 1878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Bolivia y Perú firman tratado secreto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ocupa Antofagasta como respuesta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declara guerra a ambos países en 1879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06314" y="2016897"/>
            <a:ext cx="1407537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Crisis Económica e Internacional y Estallido de la Guerra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10C56-8D60-8B58-2EFD-61C6387C9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0" y="3388021"/>
            <a:ext cx="6172200" cy="49509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39861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5819" y="3162300"/>
            <a:ext cx="8629650" cy="4730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s-CL" sz="32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Campaña Marítima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Marina chilena enfrenta restricciones presupuestarias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bloquea el puerto de Iquique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Flota peruana rompe la defensa chilena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Grau hunde la Esmeralda en Iquique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Muerte de Prat se vuelve símbolo patrio</a:t>
            </a:r>
          </a:p>
          <a:p>
            <a:pPr algn="l">
              <a:lnSpc>
                <a:spcPts val="4200"/>
              </a:lnSpc>
              <a:spcBef>
                <a:spcPts val="600"/>
              </a:spcBef>
              <a:buChar char="•"/>
            </a:pPr>
            <a:r>
              <a:rPr lang="es-CL" sz="2800" b="1" spc="-6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encalla el acorazado Independencia en Punta Gruesa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64996" y="1728476"/>
            <a:ext cx="8776494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Desarrollo de la Guerra del Pacífico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01201" y="6515100"/>
            <a:ext cx="4648200" cy="3504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00"/>
              </a:lnSpc>
              <a:spcBef>
                <a:spcPct val="0"/>
              </a:spcBef>
            </a:pPr>
            <a:r>
              <a:rPr lang="es-CL" sz="24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Batalla de Angamos</a:t>
            </a:r>
          </a:p>
          <a:p>
            <a:pPr algn="l">
              <a:lnSpc>
                <a:spcPts val="3200"/>
              </a:lnSpc>
              <a:spcBef>
                <a:spcPts val="400"/>
              </a:spcBef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Riveros reemplaza a Williams Rebolledo</a:t>
            </a:r>
          </a:p>
          <a:p>
            <a:pPr algn="l">
              <a:lnSpc>
                <a:spcPts val="3200"/>
              </a:lnSpc>
              <a:spcBef>
                <a:spcPts val="400"/>
              </a:spcBef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Rehabilita buques tras una serie de reveses</a:t>
            </a:r>
          </a:p>
          <a:p>
            <a:pPr algn="l">
              <a:lnSpc>
                <a:spcPts val="3200"/>
              </a:lnSpc>
              <a:spcBef>
                <a:spcPts val="400"/>
              </a:spcBef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Captura al Huáscar en la batalla de Angamos</a:t>
            </a:r>
          </a:p>
          <a:p>
            <a:pPr algn="l">
              <a:lnSpc>
                <a:spcPts val="3200"/>
              </a:lnSpc>
              <a:spcBef>
                <a:spcPts val="400"/>
              </a:spcBef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Grau perece durante el combate</a:t>
            </a:r>
          </a:p>
          <a:p>
            <a:pPr algn="l">
              <a:lnSpc>
                <a:spcPts val="3200"/>
              </a:lnSpc>
              <a:spcBef>
                <a:spcPts val="400"/>
              </a:spcBef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obtiene el control del mar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06D57BF-47AF-5CDC-DE11-1C986EF0A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1426" y="1545288"/>
            <a:ext cx="6555641" cy="4662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</a:t>
            </a:r>
            <a:r>
              <a:rPr lang="en-US" sz="4774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Geografía</a:t>
            </a:r>
            <a:r>
              <a:rPr lang="en-US" sz="4774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 </a:t>
            </a:r>
            <a:r>
              <a:rPr lang="en-US" sz="4774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Ciencias</a:t>
            </a:r>
            <a:r>
              <a:rPr lang="en-US" sz="4774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4774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Sociales</a:t>
            </a:r>
            <a:endParaRPr lang="en-US" sz="4774" b="1" spc="-7" dirty="0">
              <a:solidFill>
                <a:srgbClr val="0C3D5B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3400" y="2943459"/>
            <a:ext cx="7543800" cy="3725828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ts val="4000"/>
              </a:lnSpc>
              <a:spcBef>
                <a:spcPts val="0"/>
              </a:spcBef>
              <a:spcAft>
                <a:spcPts val="600"/>
              </a:spcAft>
            </a:pPr>
            <a:r>
              <a:rPr lang="es-CL" sz="32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Avance Terrestre Chileno</a:t>
            </a:r>
          </a:p>
          <a:p>
            <a:pPr marL="457200" indent="-457200" algn="l">
              <a:lnSpc>
                <a:spcPts val="3600"/>
              </a:lnSpc>
              <a:spcBef>
                <a:spcPts val="400"/>
              </a:spcBef>
              <a:buFont typeface="Arial"/>
              <a:buChar char="•"/>
            </a:pPr>
            <a:r>
              <a:rPr lang="es-CL" sz="2400" b="0" spc="-5" dirty="0">
                <a:solidFill>
                  <a:srgbClr val="0C3D5B"/>
                </a:solidFill>
                <a:latin typeface="Calibri (MS)"/>
                <a:ea typeface="Calibri (MS)"/>
                <a:cs typeface="Calibri (MS)"/>
                <a:sym typeface="Calibri (MS)"/>
              </a:rPr>
              <a:t>Escala desembarca en Pisagua, noviembre 1879</a:t>
            </a:r>
          </a:p>
          <a:p>
            <a:pPr marL="457200" indent="-457200" algn="l">
              <a:lnSpc>
                <a:spcPts val="3600"/>
              </a:lnSpc>
              <a:spcBef>
                <a:spcPts val="400"/>
              </a:spcBef>
              <a:buFont typeface="Arial"/>
              <a:buChar char="•"/>
            </a:pPr>
            <a:r>
              <a:rPr lang="es-CL" sz="2400" b="0" spc="-5" dirty="0">
                <a:solidFill>
                  <a:srgbClr val="0C3D5B"/>
                </a:solidFill>
                <a:latin typeface="Calibri (MS)"/>
                <a:ea typeface="Calibri (MS)"/>
                <a:cs typeface="Calibri (MS)"/>
                <a:sym typeface="Calibri (MS)"/>
              </a:rPr>
              <a:t>Ejército chileno ocupa Iquique y Tarapacá</a:t>
            </a:r>
          </a:p>
          <a:p>
            <a:pPr marL="457200" indent="-457200" algn="l">
              <a:lnSpc>
                <a:spcPts val="3600"/>
              </a:lnSpc>
              <a:spcBef>
                <a:spcPts val="400"/>
              </a:spcBef>
              <a:buFont typeface="Arial"/>
              <a:buChar char="•"/>
            </a:pPr>
            <a:r>
              <a:rPr lang="es-CL" sz="2400" b="0" spc="-5" dirty="0">
                <a:solidFill>
                  <a:srgbClr val="0C3D5B"/>
                </a:solidFill>
                <a:latin typeface="Calibri (MS)"/>
                <a:ea typeface="Calibri (MS)"/>
                <a:cs typeface="Calibri (MS)"/>
                <a:sym typeface="Calibri (MS)"/>
              </a:rPr>
              <a:t>Baquedano asume el mando del Ejército</a:t>
            </a:r>
          </a:p>
          <a:p>
            <a:pPr marL="457200" indent="-457200" algn="l">
              <a:lnSpc>
                <a:spcPts val="3600"/>
              </a:lnSpc>
              <a:spcBef>
                <a:spcPts val="400"/>
              </a:spcBef>
              <a:buFont typeface="Arial"/>
              <a:buChar char="•"/>
            </a:pPr>
            <a:r>
              <a:rPr lang="es-CL" sz="2400" b="0" spc="-5" dirty="0">
                <a:solidFill>
                  <a:srgbClr val="0C3D5B"/>
                </a:solidFill>
                <a:latin typeface="Calibri (MS)"/>
                <a:ea typeface="Calibri (MS)"/>
                <a:cs typeface="Calibri (MS)"/>
                <a:sym typeface="Calibri (MS)"/>
              </a:rPr>
              <a:t>Capturan Arica y el Morro en julio 1880</a:t>
            </a:r>
          </a:p>
          <a:p>
            <a:pPr marL="457200" indent="-457200" algn="l">
              <a:lnSpc>
                <a:spcPts val="3600"/>
              </a:lnSpc>
              <a:spcBef>
                <a:spcPts val="400"/>
              </a:spcBef>
              <a:buFont typeface="Arial"/>
              <a:buChar char="•"/>
            </a:pPr>
            <a:r>
              <a:rPr lang="es-CL" sz="2400" b="0" spc="-5" dirty="0">
                <a:solidFill>
                  <a:srgbClr val="0C3D5B"/>
                </a:solidFill>
                <a:latin typeface="Calibri (MS)"/>
                <a:ea typeface="Calibri (MS)"/>
                <a:cs typeface="Calibri (MS)"/>
                <a:sym typeface="Calibri (MS)"/>
              </a:rPr>
              <a:t>Reorganizan el Ejército para tomar Lima</a:t>
            </a:r>
          </a:p>
          <a:p>
            <a:pPr marL="457200" indent="-457200" algn="l">
              <a:lnSpc>
                <a:spcPts val="3600"/>
              </a:lnSpc>
              <a:spcBef>
                <a:spcPts val="400"/>
              </a:spcBef>
              <a:buFont typeface="Arial"/>
              <a:buChar char="•"/>
            </a:pPr>
            <a:r>
              <a:rPr lang="es-CL" sz="2400" b="0" spc="-5" dirty="0">
                <a:solidFill>
                  <a:srgbClr val="0C3D5B"/>
                </a:solidFill>
                <a:latin typeface="Calibri (MS)"/>
                <a:ea typeface="Calibri (MS)"/>
                <a:cs typeface="Calibri (MS)"/>
                <a:sym typeface="Calibri (MS)"/>
              </a:rPr>
              <a:t>Vencen en Chorrillos y Miraflores, febrero 1881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91467" y="1568242"/>
            <a:ext cx="677687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Campaña Terrestre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15A9D33-CD8A-F4A3-1FDF-A29508ED1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823" y="2594036"/>
            <a:ext cx="8775011" cy="61247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3514309"/>
            <a:ext cx="9406437" cy="5389424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ts val="0"/>
              </a:spcBef>
              <a:spcAft>
                <a:spcPts val="400"/>
              </a:spcAft>
            </a:pPr>
            <a:r>
              <a:rPr lang="es-CL" sz="4000" b="1" spc="-3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Ocupación y Tratados de Paz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Ejército chileno entra en Lima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endParaRPr lang="es-CL" sz="4000" b="0" spc="-3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Perú rechaza ceder Tarapacá, Arica y Tacna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endParaRPr lang="es-CL" sz="4000" b="0" spc="-3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Guerrillas peruanas prolongan el conflicto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endParaRPr lang="es-CL" sz="4000" b="0" spc="-3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Iglesias negocia un acuerdo con Chile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endParaRPr lang="es-CL" sz="4000" b="0" spc="-3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Chile vence en Huamachuco en julio 1883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endParaRPr lang="es-CL" sz="4000" b="0" spc="-3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Tratado de Ancón cede Tarapacá a Chile</a:t>
            </a: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endParaRPr lang="es-CL" sz="4000" b="0" spc="-3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00"/>
              </a:lnSpc>
              <a:spcBef>
                <a:spcPts val="300"/>
              </a:spcBef>
              <a:buFont typeface="Arial"/>
              <a:buChar char="•"/>
            </a:pPr>
            <a:r>
              <a:rPr lang="es-CL" sz="4000" b="0" spc="-3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Bolivia firma paz definitiva en 1904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8CA4A308-CCEE-A6E5-9225-6CD7E03886D3}"/>
              </a:ext>
            </a:extLst>
          </p:cNvPr>
          <p:cNvGrpSpPr/>
          <p:nvPr/>
        </p:nvGrpSpPr>
        <p:grpSpPr>
          <a:xfrm>
            <a:off x="0" y="38100"/>
            <a:ext cx="13171808" cy="1371600"/>
            <a:chOff x="0" y="0"/>
            <a:chExt cx="17562411" cy="182880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6D7A435-BED0-73AF-698D-F11CF8B25FDF}"/>
                </a:ext>
              </a:extLst>
            </p:cNvPr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 dirty="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4B5DFB-F959-7863-A164-F64F62BDB264}"/>
              </a:ext>
            </a:extLst>
          </p:cNvPr>
          <p:cNvSpPr txBox="1"/>
          <p:nvPr/>
        </p:nvSpPr>
        <p:spPr>
          <a:xfrm>
            <a:off x="1752600" y="369719"/>
            <a:ext cx="9296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000" b="1" dirty="0"/>
              <a:t>Historia, Geografía y Ciencias Sociales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8EAA2AA-A397-894E-AEAF-1324EB2B8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6600" y="2171700"/>
            <a:ext cx="6343650" cy="43957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443" y="-39861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64711" y="1632336"/>
            <a:ext cx="15109924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Problemas limítrofes con Argentina y cesión de la Patagonia.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DF71099-9BBB-DB81-3997-C36C189D8F17}"/>
              </a:ext>
            </a:extLst>
          </p:cNvPr>
          <p:cNvSpPr txBox="1"/>
          <p:nvPr/>
        </p:nvSpPr>
        <p:spPr>
          <a:xfrm>
            <a:off x="975897" y="2722223"/>
            <a:ext cx="870150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L" sz="3200" dirty="0"/>
          </a:p>
          <a:p>
            <a:r>
              <a:rPr lang="es-CL" sz="3200" dirty="0"/>
              <a:t>- </a:t>
            </a:r>
            <a:r>
              <a:rPr lang="es-CL" sz="2800" dirty="0"/>
              <a:t>Charles Darwin consideró la Patagonia estéril y sin valor.</a:t>
            </a:r>
          </a:p>
          <a:p>
            <a:r>
              <a:rPr lang="es-CL" sz="2800" dirty="0"/>
              <a:t>- Chile renunció a sus derechos sobre la Patagonia en el Tratado de Límites de 1881.</a:t>
            </a:r>
          </a:p>
          <a:p>
            <a:r>
              <a:rPr lang="es-CL" sz="2800" dirty="0"/>
              <a:t>- Chile mantuvo el control del Estrecho de Magallanes y la región Magallánica.</a:t>
            </a:r>
          </a:p>
          <a:p>
            <a:r>
              <a:rPr lang="es-CL" sz="2800" dirty="0"/>
              <a:t>- La delimitación fronteriza generó tensiones internacionales entre Chile y Argentina.</a:t>
            </a:r>
          </a:p>
          <a:p>
            <a:r>
              <a:rPr lang="es-CL" sz="2800" dirty="0"/>
              <a:t>- Se estableció el criterio del </a:t>
            </a:r>
            <a:r>
              <a:rPr lang="es-CL" sz="2800" dirty="0" err="1"/>
              <a:t>Divortia</a:t>
            </a:r>
            <a:r>
              <a:rPr lang="es-CL" sz="2800" dirty="0"/>
              <a:t> </a:t>
            </a:r>
            <a:r>
              <a:rPr lang="es-CL" sz="2800" dirty="0" err="1"/>
              <a:t>Aquarum</a:t>
            </a:r>
            <a:r>
              <a:rPr lang="es-CL" sz="2800" dirty="0"/>
              <a:t> para definir la frontera.</a:t>
            </a:r>
          </a:p>
          <a:p>
            <a:r>
              <a:rPr lang="es-CL" sz="2800" dirty="0"/>
              <a:t>- La monarquía inglesa intervino como árbitro en el conflicto.</a:t>
            </a:r>
          </a:p>
          <a:p>
            <a:r>
              <a:rPr lang="es-CL" sz="2800" dirty="0"/>
              <a:t>- Los presidentes de Chile (Errázuriz) y Argentina (Roca) se reunieron en Punta Arenas para acordar la paz.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0A718BA-3300-27A1-D392-FEBF7DEDA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3238500"/>
            <a:ext cx="7027197" cy="47527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61430" y="-756638"/>
            <a:ext cx="11829851" cy="11800276"/>
          </a:xfrm>
          <a:custGeom>
            <a:avLst/>
            <a:gdLst/>
            <a:ahLst/>
            <a:cxnLst/>
            <a:rect l="l" t="t" r="r" b="b"/>
            <a:pathLst>
              <a:path w="11829851" h="11800276">
                <a:moveTo>
                  <a:pt x="0" y="0"/>
                </a:moveTo>
                <a:lnTo>
                  <a:pt x="11829851" y="0"/>
                </a:lnTo>
                <a:lnTo>
                  <a:pt x="11829851" y="11800276"/>
                </a:lnTo>
                <a:lnTo>
                  <a:pt x="0" y="11800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-4427246" y="5238750"/>
            <a:ext cx="15865572" cy="11972520"/>
            <a:chOff x="0" y="0"/>
            <a:chExt cx="7118922" cy="5372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18922" cy="5372100"/>
            </a:xfrm>
            <a:custGeom>
              <a:avLst/>
              <a:gdLst/>
              <a:ahLst/>
              <a:cxnLst/>
              <a:rect l="l" t="t" r="r" b="b"/>
              <a:pathLst>
                <a:path w="7118922" h="5372100">
                  <a:moveTo>
                    <a:pt x="5568252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568252" y="5372100"/>
                  </a:lnTo>
                  <a:lnTo>
                    <a:pt x="7118922" y="2686050"/>
                  </a:lnTo>
                  <a:lnTo>
                    <a:pt x="5568252" y="0"/>
                  </a:lnTo>
                  <a:close/>
                </a:path>
              </a:pathLst>
            </a:custGeom>
            <a:solidFill>
              <a:srgbClr val="D1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6238677"/>
            <a:ext cx="7170447" cy="227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77"/>
              </a:lnSpc>
            </a:pPr>
            <a:r>
              <a:rPr lang="en-US" sz="7524" b="1">
                <a:solidFill>
                  <a:srgbClr val="0C3E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¡Muchas gracias por su atención!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41910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00200" y="2838312"/>
            <a:ext cx="9448800" cy="344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68"/>
              </a:lnSpc>
              <a:spcBef>
                <a:spcPts val="0"/>
              </a:spcBef>
            </a:pPr>
            <a:r>
              <a:rPr lang="es-CL" sz="3474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 tras la Independencia</a:t>
            </a:r>
          </a:p>
          <a:p>
            <a:pPr marL="457200" indent="-228600" algn="l">
              <a:lnSpc>
                <a:spcPts val="4168"/>
              </a:lnSpc>
              <a:spcBef>
                <a:spcPts val="400"/>
              </a:spcBef>
              <a:buChar char="•"/>
            </a:pPr>
            <a:r>
              <a:rPr lang="es-CL" sz="2800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Abarcaba de Copiapó a Concepción</a:t>
            </a:r>
          </a:p>
          <a:p>
            <a:pPr marL="457200" indent="-228600" algn="l">
              <a:lnSpc>
                <a:spcPts val="4168"/>
              </a:lnSpc>
              <a:spcBef>
                <a:spcPts val="400"/>
              </a:spcBef>
              <a:buChar char="•"/>
            </a:pPr>
            <a:r>
              <a:rPr lang="es-CL" sz="2800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Incluía Valdivia y Chiloé</a:t>
            </a:r>
          </a:p>
          <a:p>
            <a:pPr marL="457200" indent="-228600" algn="l">
              <a:lnSpc>
                <a:spcPts val="4168"/>
              </a:lnSpc>
              <a:spcBef>
                <a:spcPts val="400"/>
              </a:spcBef>
              <a:buChar char="•"/>
            </a:pPr>
            <a:r>
              <a:rPr lang="es-CL" sz="2800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Mapuches y otras etnias controlaban el sur</a:t>
            </a:r>
          </a:p>
          <a:p>
            <a:pPr marL="457200" indent="-228600" algn="l">
              <a:lnSpc>
                <a:spcPts val="4168"/>
              </a:lnSpc>
              <a:spcBef>
                <a:spcPts val="400"/>
              </a:spcBef>
              <a:buChar char="•"/>
            </a:pPr>
            <a:r>
              <a:rPr lang="es-CL" sz="2800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Uti Possidetis de 1810 fijó los límites</a:t>
            </a:r>
          </a:p>
          <a:p>
            <a:pPr marL="457200" indent="-228600" algn="l">
              <a:lnSpc>
                <a:spcPts val="4168"/>
              </a:lnSpc>
              <a:spcBef>
                <a:spcPts val="400"/>
              </a:spcBef>
              <a:buChar char="•"/>
            </a:pPr>
            <a:r>
              <a:rPr lang="es-CL" sz="2800" b="1" spc="-5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Constituciones extendieron Chile al Cabo de Hornos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05152" y="1879185"/>
            <a:ext cx="9201944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  <a:spcBef>
                <a:spcPct val="0"/>
              </a:spcBef>
            </a:pPr>
            <a:r>
              <a:rPr lang="en-US" sz="5274" b="1" spc="-8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Cambios  en el territorio nacional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97B6A1-1FED-5D44-7CA0-22B5E1CB5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799" y="2793586"/>
            <a:ext cx="5650729" cy="66224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587811"/>
            <a:ext cx="7429500" cy="3514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Inició a fines del siglo XVIII</a:t>
            </a:r>
          </a:p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Fitz Roy exploró la zona con el Beagle</a:t>
            </a:r>
          </a:p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Williams ocupó Magallanes en 1843</a:t>
            </a:r>
          </a:p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Fundaron Fuerte Bulnes y Punta Arenas</a:t>
            </a:r>
          </a:p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Oro y ganadería impulsaron colonización en 1881</a:t>
            </a:r>
          </a:p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Colonización devastó al pueblo Selknam</a:t>
            </a:r>
          </a:p>
          <a:p>
            <a:pPr marL="457200" indent="-228600" algn="l">
              <a:lnSpc>
                <a:spcPts val="3663"/>
              </a:lnSpc>
              <a:spcBef>
                <a:spcPts val="300"/>
              </a:spcBef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Enfermedades y misiones causaron casi extinción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58914" y="2046318"/>
            <a:ext cx="775067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Colonizacion de la zona Austral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903E2AB-0994-B5FB-F186-4BC0805DD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435" y="3698520"/>
            <a:ext cx="5850300" cy="37134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90800" y="3395691"/>
            <a:ext cx="11375161" cy="2928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228600" algn="l">
              <a:lnSpc>
                <a:spcPts val="3563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Ley de Colonización de 1845 inició proceso</a:t>
            </a:r>
          </a:p>
          <a:p>
            <a:pPr marL="457200" indent="-228600" algn="l">
              <a:lnSpc>
                <a:spcPts val="3563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Philippi fue nombrado agente de colonización</a:t>
            </a:r>
          </a:p>
          <a:p>
            <a:pPr marL="457200" indent="-228600" algn="l">
              <a:lnSpc>
                <a:spcPts val="3563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Pérez Rosales organizó las primeras colonias</a:t>
            </a:r>
          </a:p>
          <a:p>
            <a:pPr marL="457200" indent="-228600" algn="l">
              <a:lnSpc>
                <a:spcPts val="3563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Vendieron y arrendaron tierras indígenas</a:t>
            </a:r>
          </a:p>
          <a:p>
            <a:pPr marL="457200" indent="-228600" algn="l">
              <a:lnSpc>
                <a:spcPts val="3563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Fundaron Puerto Montt, Llanquihue y Puerto Varas</a:t>
            </a:r>
          </a:p>
          <a:p>
            <a:pPr marL="457200" indent="-228600" algn="l">
              <a:lnSpc>
                <a:spcPts val="3563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Inmigrantes crearon cervecerías y madereras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35952" y="2481016"/>
            <a:ext cx="1137516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Colonización Alemana en el sur de Chile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70A74B9-EC9F-A935-6DE1-AC3331E2C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9264" y="3593186"/>
            <a:ext cx="5439336" cy="36839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867" y="-26670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33600" y="1992451"/>
            <a:ext cx="8511342" cy="3236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</a:pPr>
            <a:r>
              <a:rPr lang="es-CL" sz="336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Fundación de Nuevas Ciudades</a:t>
            </a:r>
          </a:p>
          <a:p>
            <a:pPr marL="457200" indent="-228600" algn="l">
              <a:lnSpc>
                <a:spcPts val="4032"/>
              </a:lnSpc>
              <a:spcBef>
                <a:spcPts val="3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Incendiaron bosques cerca del lago Llanquihue</a:t>
            </a:r>
          </a:p>
          <a:p>
            <a:pPr marL="457200" indent="-228600" algn="l">
              <a:lnSpc>
                <a:spcPts val="4032"/>
              </a:lnSpc>
              <a:spcBef>
                <a:spcPts val="3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Zona del golfo Reloncaví fue despejada</a:t>
            </a:r>
          </a:p>
          <a:p>
            <a:pPr marL="457200" indent="-228600" algn="l">
              <a:lnSpc>
                <a:spcPts val="4032"/>
              </a:lnSpc>
              <a:spcBef>
                <a:spcPts val="3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Fundaron Puerto Montt en 1853</a:t>
            </a:r>
          </a:p>
          <a:p>
            <a:pPr marL="457200" indent="-228600" algn="l">
              <a:lnSpc>
                <a:spcPts val="4032"/>
              </a:lnSpc>
              <a:spcBef>
                <a:spcPts val="3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Crearon Puerto Varas en 1854</a:t>
            </a:r>
          </a:p>
          <a:p>
            <a:pPr marL="457200" indent="-228600" algn="l">
              <a:lnSpc>
                <a:spcPts val="4032"/>
              </a:lnSpc>
              <a:spcBef>
                <a:spcPts val="3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Inició la colonización de la región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77867" y="5147733"/>
            <a:ext cx="5185296" cy="25880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88"/>
              </a:lnSpc>
              <a:spcBef>
                <a:spcPts val="0"/>
              </a:spcBef>
            </a:pPr>
            <a:r>
              <a:rPr lang="es-CL" sz="2657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Agencia General de Colonización</a:t>
            </a:r>
          </a:p>
          <a:p>
            <a:pPr marL="457200" indent="-228600" algn="l">
              <a:lnSpc>
                <a:spcPts val="3188"/>
              </a:lnSpc>
              <a:spcBef>
                <a:spcPts val="300"/>
              </a:spcBef>
              <a:buFont typeface="Arial"/>
              <a:buChar char="•"/>
            </a:pPr>
            <a:r>
              <a:rPr lang="es-CL" sz="22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Abrió oficinas en Suiza y Alemania</a:t>
            </a:r>
          </a:p>
          <a:p>
            <a:pPr marL="457200" indent="-228600" algn="l">
              <a:lnSpc>
                <a:spcPts val="3188"/>
              </a:lnSpc>
              <a:spcBef>
                <a:spcPts val="300"/>
              </a:spcBef>
              <a:buFont typeface="Arial"/>
              <a:buChar char="•"/>
            </a:pPr>
            <a:r>
              <a:rPr lang="es-CL" sz="22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Prometió beneficios estatales a colonos</a:t>
            </a:r>
          </a:p>
          <a:p>
            <a:pPr marL="457200" indent="-228600" algn="l">
              <a:lnSpc>
                <a:spcPts val="3188"/>
              </a:lnSpc>
              <a:spcBef>
                <a:spcPts val="300"/>
              </a:spcBef>
              <a:buFont typeface="Arial"/>
              <a:buChar char="•"/>
            </a:pPr>
            <a:r>
              <a:rPr lang="es-CL" sz="22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Reclutó inmigrantes mediante propaganda</a:t>
            </a:r>
          </a:p>
          <a:p>
            <a:pPr marL="457200" indent="-228600" algn="l">
              <a:lnSpc>
                <a:spcPts val="3188"/>
              </a:lnSpc>
              <a:spcBef>
                <a:spcPts val="300"/>
              </a:spcBef>
              <a:buFont typeface="Arial"/>
              <a:buChar char="•"/>
            </a:pPr>
            <a:r>
              <a:rPr lang="es-CL" sz="22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Impacto menor que Brasil o Argentina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5C8BCF3-9F34-BD9B-CD67-B935155B5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519" y="1637824"/>
            <a:ext cx="4847678" cy="30055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00200" y="3390900"/>
            <a:ext cx="7994563" cy="41892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54"/>
              </a:lnSpc>
              <a:spcBef>
                <a:spcPts val="0"/>
              </a:spcBef>
            </a:pPr>
            <a:r>
              <a:rPr lang="es-CL" sz="3712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Comercio y Ocupación Mapuche</a:t>
            </a:r>
          </a:p>
          <a:p>
            <a:pPr marL="457200" indent="-228600" algn="l">
              <a:lnSpc>
                <a:spcPts val="4454"/>
              </a:lnSpc>
              <a:spcBef>
                <a:spcPts val="300"/>
              </a:spcBef>
              <a:buFont typeface="Arial"/>
              <a:buChar char="•"/>
            </a:pPr>
            <a:r>
              <a:rPr lang="es-CL" sz="30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Comercio se intensificó al sur del Biobío</a:t>
            </a:r>
          </a:p>
          <a:p>
            <a:pPr marL="457200" indent="-228600" algn="l">
              <a:lnSpc>
                <a:spcPts val="4454"/>
              </a:lnSpc>
              <a:spcBef>
                <a:spcPts val="300"/>
              </a:spcBef>
              <a:buFont typeface="Arial"/>
              <a:buChar char="•"/>
            </a:pPr>
            <a:r>
              <a:rPr lang="es-CL" sz="30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Aculturación en religión, idioma y vestimenta</a:t>
            </a:r>
          </a:p>
          <a:p>
            <a:pPr marL="457200" indent="-228600" algn="l">
              <a:lnSpc>
                <a:spcPts val="4454"/>
              </a:lnSpc>
              <a:spcBef>
                <a:spcPts val="300"/>
              </a:spcBef>
              <a:buFont typeface="Arial"/>
              <a:buChar char="•"/>
            </a:pPr>
            <a:r>
              <a:rPr lang="es-CL" sz="30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Mapuches adoptaron costumbres españolas</a:t>
            </a:r>
          </a:p>
          <a:p>
            <a:pPr marL="457200" indent="-228600" algn="l">
              <a:lnSpc>
                <a:spcPts val="4454"/>
              </a:lnSpc>
              <a:spcBef>
                <a:spcPts val="300"/>
              </a:spcBef>
              <a:buFont typeface="Arial"/>
              <a:buChar char="•"/>
            </a:pPr>
            <a:r>
              <a:rPr lang="es-CL" sz="30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Saavedra nombrado intendente de Arauco en 1857</a:t>
            </a:r>
          </a:p>
          <a:p>
            <a:pPr marL="457200" indent="-228600" algn="l">
              <a:lnSpc>
                <a:spcPts val="4454"/>
              </a:lnSpc>
              <a:spcBef>
                <a:spcPts val="300"/>
              </a:spcBef>
              <a:buFont typeface="Arial"/>
              <a:buChar char="•"/>
            </a:pPr>
            <a:r>
              <a:rPr lang="es-CL" sz="30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Misión: avanzar la frontera hacia el sur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34000" y="1492143"/>
            <a:ext cx="6651923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Ocupación</a:t>
            </a:r>
            <a:r>
              <a:rPr lang="en-US" sz="4774" b="1" spc="-7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de la Araucanía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474731E-8033-E262-3E12-911F69DC5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3145776"/>
            <a:ext cx="6858000" cy="42862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37538" y="1967192"/>
            <a:ext cx="5600700" cy="2808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58"/>
              </a:lnSpc>
              <a:spcBef>
                <a:spcPts val="0"/>
              </a:spcBef>
            </a:pPr>
            <a:r>
              <a:rPr lang="es-CL" sz="2381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Plan de Saavedra</a:t>
            </a:r>
          </a:p>
          <a:p>
            <a:pPr marL="457200" indent="-228600" algn="l">
              <a:lnSpc>
                <a:spcPts val="2858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Extendió frontera hasta el río Malleco</a:t>
            </a:r>
          </a:p>
          <a:p>
            <a:pPr marL="457200" indent="-228600" algn="l">
              <a:lnSpc>
                <a:spcPts val="2858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Subdividió terrenos entre Biobío y Malleco</a:t>
            </a:r>
          </a:p>
          <a:p>
            <a:pPr marL="457200" indent="-228600" algn="l">
              <a:lnSpc>
                <a:spcPts val="2858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Construyó fuertes para proteger colonos</a:t>
            </a:r>
          </a:p>
          <a:p>
            <a:pPr marL="457200" indent="-228600" algn="l">
              <a:lnSpc>
                <a:spcPts val="2858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Fundó Mulchén y Angol</a:t>
            </a:r>
          </a:p>
          <a:p>
            <a:pPr marL="457200" indent="-228600" algn="l">
              <a:lnSpc>
                <a:spcPts val="2858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Caciques buscaron alianzas contra el gobierno</a:t>
            </a:r>
          </a:p>
          <a:p>
            <a:pPr marL="457200" indent="-228600" algn="l">
              <a:lnSpc>
                <a:spcPts val="2858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 dirty="0" err="1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Tounens</a:t>
            </a:r>
            <a:r>
              <a:rPr lang="es-CL" sz="2000" b="1" spc="-3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se proclamó Rey de Araucanía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70278" y="5219700"/>
            <a:ext cx="6562769" cy="3219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1"/>
              </a:lnSpc>
              <a:spcBef>
                <a:spcPts val="0"/>
              </a:spcBef>
            </a:pPr>
            <a:r>
              <a:rPr lang="es-CL" sz="2392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Desplazamiento y Ocupación Militar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Mapuches desplazados al sur de Arauco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Tierras ocupadas hacia 1860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Tropas enviadas tras sublevación de 1881-1882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Fundaron Nueva Imperial y Temuco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Villarrica cerró la campaña militar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Redistribuyeron tierras mapuches</a:t>
            </a:r>
          </a:p>
          <a:p>
            <a:pPr marL="457200" indent="-228600" algn="l">
              <a:lnSpc>
                <a:spcPts val="2871"/>
              </a:lnSpc>
              <a:spcBef>
                <a:spcPts val="300"/>
              </a:spcBef>
              <a:buFont typeface="Arial"/>
              <a:buChar char="•"/>
            </a:pPr>
            <a:r>
              <a:rPr lang="es-CL" sz="2000" b="1" spc="-3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Confinamiento forzado en reducciones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43800" y="2705100"/>
            <a:ext cx="9746329" cy="33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2"/>
              </a:lnSpc>
              <a:spcBef>
                <a:spcPts val="0"/>
              </a:spcBef>
            </a:pPr>
            <a:r>
              <a:rPr lang="es-CL" sz="2927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Colonización y Reducciones Mapuches</a:t>
            </a:r>
          </a:p>
          <a:p>
            <a:pPr marL="457200" indent="-228600" algn="l">
              <a:lnSpc>
                <a:spcPts val="3512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Especuladores acapararon tierras de colonos</a:t>
            </a:r>
          </a:p>
          <a:p>
            <a:pPr marL="457200" indent="-228600" algn="l">
              <a:lnSpc>
                <a:spcPts val="3512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Ventas múltiples dificultaron la colonización</a:t>
            </a:r>
          </a:p>
          <a:p>
            <a:pPr marL="457200" indent="-228600" algn="l">
              <a:lnSpc>
                <a:spcPts val="3512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Confinaron mapuches en reducciones</a:t>
            </a:r>
          </a:p>
          <a:p>
            <a:pPr marL="457200" indent="-228600" algn="l">
              <a:lnSpc>
                <a:spcPts val="3512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Ejército dirigió integración forzada</a:t>
            </a:r>
          </a:p>
          <a:p>
            <a:pPr marL="457200" indent="-228600" algn="l">
              <a:lnSpc>
                <a:spcPts val="3512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Sufrieron hambre y pérdida de identidad</a:t>
            </a:r>
          </a:p>
          <a:p>
            <a:pPr marL="457200" indent="-228600" algn="l">
              <a:lnSpc>
                <a:spcPts val="3512"/>
              </a:lnSpc>
              <a:spcBef>
                <a:spcPts val="300"/>
              </a:spcBef>
              <a:buFont typeface="Arial"/>
              <a:buChar char="•"/>
            </a:pPr>
            <a:r>
              <a:rPr lang="es-CL" sz="2400" b="1" spc="-4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Lonco reconocido como líder comunitario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1285" y="2714625"/>
            <a:ext cx="8283715" cy="6376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64"/>
              </a:lnSpc>
              <a:spcBef>
                <a:spcPts val="0"/>
              </a:spcBef>
            </a:pPr>
            <a:r>
              <a:rPr lang="es-CL" sz="4386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Incorporación de Rapa Nui</a:t>
            </a:r>
          </a:p>
          <a:p>
            <a:pPr marL="457200" indent="-228600" algn="l">
              <a:lnSpc>
                <a:spcPts val="5264"/>
              </a:lnSpc>
              <a:spcBef>
                <a:spcPts val="400"/>
              </a:spcBef>
              <a:buFont typeface="Arial"/>
              <a:buChar char="•"/>
            </a:pP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Policarpo Toro anexó la isla en 1888</a:t>
            </a:r>
          </a:p>
          <a:p>
            <a:pPr marL="457200" indent="-228600" algn="l">
              <a:lnSpc>
                <a:spcPts val="5264"/>
              </a:lnSpc>
              <a:spcBef>
                <a:spcPts val="400"/>
              </a:spcBef>
              <a:buFont typeface="Arial"/>
              <a:buChar char="•"/>
            </a:pP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Ubicada a 3.600 km de Chile continental</a:t>
            </a:r>
          </a:p>
          <a:p>
            <a:pPr marL="457200" indent="-228600" algn="l">
              <a:lnSpc>
                <a:spcPts val="5264"/>
              </a:lnSpc>
              <a:spcBef>
                <a:spcPts val="400"/>
              </a:spcBef>
              <a:buFont typeface="Arial"/>
              <a:buChar char="•"/>
            </a:pP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Escaso contacto con el exterior</a:t>
            </a:r>
          </a:p>
          <a:p>
            <a:pPr marL="457200" indent="-228600" algn="l">
              <a:lnSpc>
                <a:spcPts val="5264"/>
              </a:lnSpc>
              <a:spcBef>
                <a:spcPts val="400"/>
              </a:spcBef>
              <a:buFont typeface="Arial"/>
              <a:buChar char="•"/>
            </a:pP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Privados despojaron tierras del pueblo</a:t>
            </a:r>
          </a:p>
          <a:p>
            <a:pPr marL="457200" indent="-228600" algn="l">
              <a:lnSpc>
                <a:spcPts val="5264"/>
              </a:lnSpc>
              <a:spcBef>
                <a:spcPts val="400"/>
              </a:spcBef>
              <a:buFont typeface="Arial"/>
              <a:buChar char="•"/>
            </a:pP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Sublevación activó relación con el Estado desde 1964</a:t>
            </a:r>
          </a:p>
          <a:p>
            <a:pPr marL="457200" indent="-228600" algn="l">
              <a:lnSpc>
                <a:spcPts val="5264"/>
              </a:lnSpc>
              <a:spcBef>
                <a:spcPts val="400"/>
              </a:spcBef>
              <a:buFont typeface="Arial"/>
              <a:buChar char="•"/>
            </a:pP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Cultura </a:t>
            </a:r>
            <a:r>
              <a:rPr lang="es-CL" sz="3600" b="1" spc="-6" dirty="0" err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rapanuiana</a:t>
            </a:r>
            <a:r>
              <a:rPr lang="es-CL" sz="3600" b="1" spc="-6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presente en instituciones públicas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457426" y="1311869"/>
            <a:ext cx="11373148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Incorporación de la Isla de Pascua (Rapa Nui).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-256374" y="219075"/>
            <a:ext cx="13171808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9"/>
              </a:lnSpc>
              <a:spcBef>
                <a:spcPct val="0"/>
              </a:spcBef>
            </a:pPr>
            <a:r>
              <a:rPr lang="en-US" sz="4774" b="1" spc="-7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30EA99A-5633-9CEE-4AF0-65D6FD99A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3162300"/>
            <a:ext cx="7143750" cy="46863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24384000" y="13716000"/>
                  </a:moveTo>
                  <a:lnTo>
                    <a:pt x="0" y="13716000"/>
                  </a:lnTo>
                  <a:lnTo>
                    <a:pt x="0" y="0"/>
                  </a:lnTo>
                  <a:lnTo>
                    <a:pt x="24384000" y="0"/>
                  </a:lnTo>
                  <a:lnTo>
                    <a:pt x="24384000" y="13716000"/>
                  </a:lnTo>
                  <a:close/>
                </a:path>
              </a:pathLst>
            </a:custGeom>
            <a:solidFill>
              <a:srgbClr val="F9F0E7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3171808" cy="1371600"/>
            <a:chOff x="0" y="0"/>
            <a:chExt cx="17562411" cy="1828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61813" cy="1828165"/>
            </a:xfrm>
            <a:custGeom>
              <a:avLst/>
              <a:gdLst/>
              <a:ahLst/>
              <a:cxnLst/>
              <a:rect l="l" t="t" r="r" b="b"/>
              <a:pathLst>
                <a:path w="17561813" h="1828165">
                  <a:moveTo>
                    <a:pt x="16534130" y="1828165"/>
                  </a:moveTo>
                  <a:lnTo>
                    <a:pt x="0" y="1828165"/>
                  </a:lnTo>
                  <a:lnTo>
                    <a:pt x="0" y="0"/>
                  </a:lnTo>
                  <a:lnTo>
                    <a:pt x="17561813" y="0"/>
                  </a:lnTo>
                  <a:lnTo>
                    <a:pt x="17561813" y="1651"/>
                  </a:lnTo>
                  <a:lnTo>
                    <a:pt x="16534130" y="1828165"/>
                  </a:lnTo>
                  <a:close/>
                </a:path>
              </a:pathLst>
            </a:custGeom>
            <a:solidFill>
              <a:srgbClr val="D0D8A1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1794" y="39861"/>
            <a:ext cx="9922089" cy="826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9"/>
              </a:lnSpc>
            </a:pPr>
            <a:r>
              <a:rPr lang="en-US" sz="4774" b="1" spc="-7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Historia, Geografía y Ciencias Sociales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2600" y="1790700"/>
            <a:ext cx="7086600" cy="4576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69"/>
              </a:lnSpc>
              <a:spcBef>
                <a:spcPts val="0"/>
              </a:spcBef>
            </a:pPr>
            <a:r>
              <a:rPr lang="es-CL" sz="3474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Expansión Chilena al Norte</a:t>
            </a:r>
          </a:p>
          <a:p>
            <a:pPr marL="457200" indent="-228600" algn="l">
              <a:lnSpc>
                <a:spcPts val="4169"/>
              </a:lnSpc>
              <a:spcBef>
                <a:spcPts val="4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Bolivia ocupó territorios al sur del Loa</a:t>
            </a:r>
          </a:p>
          <a:p>
            <a:pPr marL="457200" indent="-228600" algn="l">
              <a:lnSpc>
                <a:spcPts val="4169"/>
              </a:lnSpc>
              <a:spcBef>
                <a:spcPts val="4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Economía chilena creció con minería y agricultura</a:t>
            </a:r>
          </a:p>
          <a:p>
            <a:pPr marL="457200" indent="-228600" algn="l">
              <a:lnSpc>
                <a:spcPts val="4169"/>
              </a:lnSpc>
              <a:spcBef>
                <a:spcPts val="4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Chilenos migraron a Antofagasta y Tarapacá</a:t>
            </a:r>
          </a:p>
          <a:p>
            <a:pPr marL="457200" indent="-228600" algn="l">
              <a:lnSpc>
                <a:spcPts val="4169"/>
              </a:lnSpc>
              <a:spcBef>
                <a:spcPts val="4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Explotaron guano, salitre y plata</a:t>
            </a:r>
          </a:p>
          <a:p>
            <a:pPr marL="457200" indent="-228600" algn="l">
              <a:lnSpc>
                <a:spcPts val="4169"/>
              </a:lnSpc>
              <a:spcBef>
                <a:spcPts val="4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25,2% de Tarapacá era chileno en 1876</a:t>
            </a:r>
          </a:p>
          <a:p>
            <a:pPr marL="457200" indent="-228600" algn="l">
              <a:lnSpc>
                <a:spcPts val="4169"/>
              </a:lnSpc>
              <a:spcBef>
                <a:spcPts val="400"/>
              </a:spcBef>
              <a:buFont typeface="Arial"/>
              <a:buChar char="•"/>
            </a:pPr>
            <a:r>
              <a:rPr lang="es-CL" sz="2800" b="1" spc="-5" dirty="0">
                <a:solidFill>
                  <a:srgbClr val="0C3D5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Iquique tenía 52,4% de población chilena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3846C88-750C-CEE9-0986-CFE32B75A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2" y="1763486"/>
            <a:ext cx="8095214" cy="48482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1005</Words>
  <Application>Microsoft Office PowerPoint</Application>
  <PresentationFormat>Personalizado</PresentationFormat>
  <Paragraphs>165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Calibri (MS)</vt:lpstr>
      <vt:lpstr>Calibri</vt:lpstr>
      <vt:lpstr>Calibri (MS)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(M2) Clase N°1 - 2026 "Expresiones Algebraicas"</dc:title>
  <dc:creator>Lenovo</dc:creator>
  <cp:lastModifiedBy>Víctor Hugo Gálvez Valladares</cp:lastModifiedBy>
  <cp:revision>4</cp:revision>
  <dcterms:created xsi:type="dcterms:W3CDTF">2006-08-16T00:00:00Z</dcterms:created>
  <dcterms:modified xsi:type="dcterms:W3CDTF">2026-05-17T23:21:10Z</dcterms:modified>
  <dc:identifier>DAHHzpt6_Bw</dc:identifier>
</cp:coreProperties>
</file>