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</p:sldIdLst>
  <p:sldSz cx="18288000" cy="10287000"/>
  <p:notesSz cx="6858000" cy="9144000"/>
  <p:embeddedFontLst>
    <p:embeddedFont>
      <p:font typeface="Calibri (MS)" panose="020B0604020202020204" charset="0"/>
      <p:regular r:id="rId12"/>
    </p:embeddedFont>
    <p:embeddedFont>
      <p:font typeface="Calibri (MS)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62744" y="3857445"/>
            <a:ext cx="11106744" cy="2435405"/>
            <a:chOff x="0" y="0"/>
            <a:chExt cx="1730868" cy="3795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0868" cy="379532"/>
            </a:xfrm>
            <a:custGeom>
              <a:avLst/>
              <a:gdLst/>
              <a:ahLst/>
              <a:cxnLst/>
              <a:rect l="l" t="t" r="r" b="b"/>
              <a:pathLst>
                <a:path w="1730868" h="379532">
                  <a:moveTo>
                    <a:pt x="203200" y="0"/>
                  </a:moveTo>
                  <a:lnTo>
                    <a:pt x="1730868" y="0"/>
                  </a:lnTo>
                  <a:lnTo>
                    <a:pt x="1527668" y="379532"/>
                  </a:lnTo>
                  <a:lnTo>
                    <a:pt x="0" y="37953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1D8A1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66675"/>
              <a:ext cx="1527668" cy="446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1028700"/>
            <a:ext cx="9503497" cy="8229600"/>
            <a:chOff x="0" y="0"/>
            <a:chExt cx="4282440" cy="3708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7730" r="-7730"/>
              </a:stretch>
            </a:blip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4011523"/>
            <a:ext cx="7344965" cy="126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4200" b="1">
                <a:solidFill>
                  <a:srgbClr val="0C3E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“La República Liberal (1861-1891): Aspectos Políticos.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092270"/>
            <a:ext cx="4029623" cy="765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0C3E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CLASE N°4: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9381" y="6556576"/>
            <a:ext cx="9329526" cy="2001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60"/>
              </a:lnSpc>
            </a:pPr>
            <a:r>
              <a:rPr lang="en-US" sz="2828">
                <a:solidFill>
                  <a:srgbClr val="0C3E5B"/>
                </a:solidFill>
                <a:latin typeface="Calibri (MS)"/>
                <a:ea typeface="Calibri (MS)"/>
                <a:cs typeface="Calibri (MS)"/>
                <a:sym typeface="Calibri (MS)"/>
              </a:rPr>
              <a:t>Objetivos de la clase:</a:t>
            </a:r>
          </a:p>
          <a:p>
            <a:pPr marL="610772" lvl="1" indent="-305386" algn="just">
              <a:lnSpc>
                <a:spcPts val="3960"/>
              </a:lnSpc>
              <a:buFont typeface="Arial"/>
              <a:buChar char="•"/>
            </a:pPr>
            <a:r>
              <a:rPr lang="en-US" sz="2828">
                <a:solidFill>
                  <a:srgbClr val="0C3E5B"/>
                </a:solidFill>
                <a:latin typeface="Calibri (MS)"/>
                <a:ea typeface="Calibri (MS)"/>
                <a:cs typeface="Calibri (MS)"/>
                <a:sym typeface="Calibri (MS)"/>
              </a:rPr>
              <a:t>Comprender y analizar los cambios generados en los Gobiernos Liberales (1861-1891) en el aspecto político</a:t>
            </a:r>
          </a:p>
          <a:p>
            <a:pPr marL="610772" lvl="1" indent="-305386" algn="just">
              <a:lnSpc>
                <a:spcPts val="3960"/>
              </a:lnSpc>
              <a:buFont typeface="Arial"/>
              <a:buChar char="•"/>
            </a:pPr>
            <a:r>
              <a:rPr lang="en-US" sz="2828">
                <a:solidFill>
                  <a:srgbClr val="0C3E5B"/>
                </a:solidFill>
                <a:latin typeface="Calibri (MS)"/>
                <a:ea typeface="Calibri (MS)"/>
                <a:cs typeface="Calibri (MS)"/>
                <a:sym typeface="Calibri (MS)"/>
              </a:rPr>
              <a:t>Analizar fuentes primarias y secundarias en la guía.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61430" y="-756638"/>
            <a:ext cx="11829851" cy="11800276"/>
          </a:xfrm>
          <a:custGeom>
            <a:avLst/>
            <a:gdLst/>
            <a:ahLst/>
            <a:cxnLst/>
            <a:rect l="l" t="t" r="r" b="b"/>
            <a:pathLst>
              <a:path w="11829851" h="11800276">
                <a:moveTo>
                  <a:pt x="0" y="0"/>
                </a:moveTo>
                <a:lnTo>
                  <a:pt x="11829851" y="0"/>
                </a:lnTo>
                <a:lnTo>
                  <a:pt x="11829851" y="11800276"/>
                </a:lnTo>
                <a:lnTo>
                  <a:pt x="0" y="11800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-4427246" y="5238750"/>
            <a:ext cx="15865572" cy="11972520"/>
            <a:chOff x="0" y="0"/>
            <a:chExt cx="7118922" cy="5372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18922" cy="5372100"/>
            </a:xfrm>
            <a:custGeom>
              <a:avLst/>
              <a:gdLst/>
              <a:ahLst/>
              <a:cxnLst/>
              <a:rect l="l" t="t" r="r" b="b"/>
              <a:pathLst>
                <a:path w="7118922" h="5372100">
                  <a:moveTo>
                    <a:pt x="5568252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568252" y="5372100"/>
                  </a:lnTo>
                  <a:lnTo>
                    <a:pt x="7118922" y="2686050"/>
                  </a:lnTo>
                  <a:lnTo>
                    <a:pt x="5568252" y="0"/>
                  </a:lnTo>
                  <a:close/>
                </a:path>
              </a:pathLst>
            </a:custGeom>
            <a:solidFill>
              <a:srgbClr val="D1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6238677"/>
            <a:ext cx="7170447" cy="227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77"/>
              </a:lnSpc>
            </a:pPr>
            <a:r>
              <a:rPr lang="en-US" sz="7524" b="1">
                <a:solidFill>
                  <a:srgbClr val="0C3E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¡Muchas gracias por su atención!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8DA2DE-7912-D3AE-DCBA-A71CDA46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62100"/>
            <a:ext cx="17139220" cy="8382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Freeform 6"/>
          <p:cNvSpPr/>
          <p:nvPr/>
        </p:nvSpPr>
        <p:spPr>
          <a:xfrm>
            <a:off x="626339" y="4062254"/>
            <a:ext cx="4275541" cy="5267466"/>
          </a:xfrm>
          <a:custGeom>
            <a:avLst/>
            <a:gdLst/>
            <a:ahLst/>
            <a:cxnLst/>
            <a:rect l="l" t="t" r="r" b="b"/>
            <a:pathLst>
              <a:path w="4275541" h="5267466">
                <a:moveTo>
                  <a:pt x="0" y="0"/>
                </a:moveTo>
                <a:lnTo>
                  <a:pt x="4275540" y="0"/>
                </a:lnTo>
                <a:lnTo>
                  <a:pt x="4275540" y="5267467"/>
                </a:lnTo>
                <a:lnTo>
                  <a:pt x="0" y="5267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TextBox 7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26339" y="1494586"/>
            <a:ext cx="17035322" cy="2562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28"/>
              </a:lnSpc>
              <a:spcBef>
                <a:spcPct val="0"/>
              </a:spcBef>
            </a:pPr>
            <a:r>
              <a:rPr lang="en-US" sz="4106" b="1" spc="-6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Durante tres décadas, se consolidó una tendencia liberal en todo Chile, promoviendo la libertad como un principio esencial de la existencia humana. Esto reemplazó la naturaleza autoritaria del poder y llevó a una reforma de la Constitución.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57999" y="4603730"/>
            <a:ext cx="10803661" cy="2562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8"/>
              </a:lnSpc>
              <a:spcBef>
                <a:spcPct val="0"/>
              </a:spcBef>
            </a:pP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Estos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gobiernos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comienzan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con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período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transición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José Joaquín Pérez,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quien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buscó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concilios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logró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gobernar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con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moderación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 En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contraste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adoptaron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un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enfoque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más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autoritario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357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fueron</a:t>
            </a:r>
            <a:r>
              <a:rPr lang="en-US" sz="3357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Domingo Santa María y José Manuel Balmaceda.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619059" y="7473241"/>
            <a:ext cx="8715941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José Joaquín Pérez (1861-1871)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-34290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6800" y="4152900"/>
            <a:ext cx="10972800" cy="5520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76"/>
              </a:lnSpc>
              <a:spcBef>
                <a:spcPct val="0"/>
              </a:spcBef>
            </a:pP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liberalismo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europeo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se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fortaleció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Chile,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desafiando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la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mentalidad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conservadora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30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años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Intelectuales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como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José Victorino Lastarria, Miguel Luis Amunátegui y Benjamín Vicuña Mackenna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promovieron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ideales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liberales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a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través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libros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prensa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Congreso,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buscando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más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laicismo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libertades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para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ciudadanos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 En lo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económico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, se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priorizó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Laissez Faire,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favoreciendo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la no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intervención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Estado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asuntos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980" b="1" spc="-6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económicos</a:t>
            </a:r>
            <a:r>
              <a:rPr lang="en-US" sz="398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3171808" y="1371600"/>
            <a:ext cx="4458071" cy="5617169"/>
          </a:xfrm>
          <a:custGeom>
            <a:avLst/>
            <a:gdLst/>
            <a:ahLst/>
            <a:cxnLst/>
            <a:rect l="l" t="t" r="r" b="b"/>
            <a:pathLst>
              <a:path w="4458071" h="5617169">
                <a:moveTo>
                  <a:pt x="0" y="0"/>
                </a:moveTo>
                <a:lnTo>
                  <a:pt x="4458071" y="0"/>
                </a:lnTo>
                <a:lnTo>
                  <a:pt x="4458071" y="5617169"/>
                </a:lnTo>
                <a:lnTo>
                  <a:pt x="0" y="561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TextBox 8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434957" y="1418532"/>
            <a:ext cx="7438926" cy="110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49"/>
              </a:lnSpc>
              <a:spcBef>
                <a:spcPct val="0"/>
              </a:spcBef>
            </a:pPr>
            <a:r>
              <a:rPr lang="en-US" sz="6374" b="1" spc="-9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 pensamiento liberal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171808" y="6883994"/>
            <a:ext cx="445807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José Victorino Lastarria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79741" y="1713853"/>
            <a:ext cx="10530285" cy="697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400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Liberalización</a:t>
            </a:r>
            <a:r>
              <a:rPr lang="en-US" sz="4400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las </a:t>
            </a:r>
            <a:r>
              <a:rPr lang="en-US" sz="4400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Instituciones</a:t>
            </a:r>
            <a:r>
              <a:rPr lang="en-US" sz="4400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4400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Públicas</a:t>
            </a:r>
            <a:endParaRPr lang="en-US" sz="4400" b="1" spc="-7" dirty="0">
              <a:solidFill>
                <a:srgbClr val="0C3D5B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49605" y="2690165"/>
            <a:ext cx="16988790" cy="1790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  <a:spcBef>
                <a:spcPct val="0"/>
              </a:spcBef>
            </a:pP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Entre 1871 y 1888 se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realizaron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relevantes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reformas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a la Constitución de 1833,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enmendándola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otorgando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mayores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facultades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al Congreso y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disminuyendo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poder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Poder </a:t>
            </a:r>
            <a:r>
              <a:rPr lang="en-US" sz="3774" b="1" spc="-5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Ejecutivo</a:t>
            </a:r>
            <a:r>
              <a:rPr lang="en-US" sz="37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4642790"/>
            <a:ext cx="15468001" cy="512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7080" lvl="1" indent="-403540" algn="just">
              <a:lnSpc>
                <a:spcPts val="4485"/>
              </a:lnSpc>
              <a:buFont typeface="Arial"/>
              <a:buChar char="•"/>
            </a:pPr>
            <a:r>
              <a:rPr lang="en-US" sz="3738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Prohibición de reelección inmediata del Presidente por 5 años.</a:t>
            </a:r>
          </a:p>
          <a:p>
            <a:pPr marL="807080" lvl="1" indent="-403540" algn="just">
              <a:lnSpc>
                <a:spcPts val="4485"/>
              </a:lnSpc>
              <a:buFont typeface="Arial"/>
              <a:buChar char="•"/>
            </a:pPr>
            <a:r>
              <a:rPr lang="en-US" sz="3738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Reconocimiento del derecho a reunión, asociación, y libertad de enseñanza e imprenta.</a:t>
            </a:r>
          </a:p>
          <a:p>
            <a:pPr marL="807080" lvl="1" indent="-403540" algn="just">
              <a:lnSpc>
                <a:spcPts val="4485"/>
              </a:lnSpc>
              <a:buFont typeface="Arial"/>
              <a:buChar char="•"/>
            </a:pPr>
            <a:r>
              <a:rPr lang="en-US" sz="3738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Restricción de facultades extraordinarias del Presidente en Estado de Sitio.</a:t>
            </a:r>
          </a:p>
          <a:p>
            <a:pPr marL="807080" lvl="1" indent="-403540" algn="just">
              <a:lnSpc>
                <a:spcPts val="4485"/>
              </a:lnSpc>
              <a:buFont typeface="Arial"/>
              <a:buChar char="•"/>
            </a:pPr>
            <a:r>
              <a:rPr lang="en-US" sz="3738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Incompatibilidad entre Diputado y Ministro de Estado.</a:t>
            </a:r>
          </a:p>
          <a:p>
            <a:pPr marL="807080" lvl="1" indent="-403540" algn="just">
              <a:lnSpc>
                <a:spcPts val="4485"/>
              </a:lnSpc>
              <a:buFont typeface="Arial"/>
              <a:buChar char="•"/>
            </a:pPr>
            <a:r>
              <a:rPr lang="en-US" sz="3738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Elección directa de senadores por provincia con un período de 5 años.</a:t>
            </a:r>
          </a:p>
          <a:p>
            <a:pPr marL="807080" lvl="1" indent="-403540" algn="just">
              <a:lnSpc>
                <a:spcPts val="4485"/>
              </a:lnSpc>
              <a:buFont typeface="Arial"/>
              <a:buChar char="•"/>
            </a:pPr>
            <a:r>
              <a:rPr lang="en-US" sz="3738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Reducción del quórum necesario para legislar en las cámaras.</a:t>
            </a:r>
          </a:p>
          <a:p>
            <a:pPr marL="807080" lvl="1" indent="-403540" algn="just">
              <a:lnSpc>
                <a:spcPts val="4485"/>
              </a:lnSpc>
              <a:buFont typeface="Arial"/>
              <a:buChar char="•"/>
            </a:pPr>
            <a:r>
              <a:rPr lang="en-US" sz="3738" b="1" spc="-5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Limitación del requisito de renta para votar, logrando sufragio universal masculino.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Freeform 6"/>
          <p:cNvSpPr/>
          <p:nvPr/>
        </p:nvSpPr>
        <p:spPr>
          <a:xfrm>
            <a:off x="8700803" y="5143500"/>
            <a:ext cx="6156003" cy="4172067"/>
          </a:xfrm>
          <a:custGeom>
            <a:avLst/>
            <a:gdLst/>
            <a:ahLst/>
            <a:cxnLst/>
            <a:rect l="l" t="t" r="r" b="b"/>
            <a:pathLst>
              <a:path w="6156003" h="4172067">
                <a:moveTo>
                  <a:pt x="0" y="0"/>
                </a:moveTo>
                <a:lnTo>
                  <a:pt x="6156002" y="0"/>
                </a:lnTo>
                <a:lnTo>
                  <a:pt x="6156002" y="4172067"/>
                </a:lnTo>
                <a:lnTo>
                  <a:pt x="0" y="4172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6" r="-215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TextBox 7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51794" y="1780435"/>
            <a:ext cx="13498017" cy="697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400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Secularización</a:t>
            </a:r>
            <a:r>
              <a:rPr lang="en-US" sz="4400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la </a:t>
            </a:r>
            <a:r>
              <a:rPr lang="en-US" sz="4400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sociedad</a:t>
            </a:r>
            <a:r>
              <a:rPr lang="en-US" sz="4400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las </a:t>
            </a:r>
            <a:r>
              <a:rPr lang="en-US" sz="4400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instituciones</a:t>
            </a:r>
            <a:r>
              <a:rPr lang="en-US" sz="4400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4400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civiles</a:t>
            </a:r>
            <a:endParaRPr lang="en-US" sz="4400" b="1" spc="-7" dirty="0">
              <a:solidFill>
                <a:srgbClr val="0C3D5B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14350" y="2802017"/>
            <a:ext cx="17259300" cy="234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1"/>
              </a:lnSpc>
              <a:spcBef>
                <a:spcPct val="0"/>
              </a:spcBef>
            </a:pPr>
            <a:r>
              <a:rPr lang="en-US" sz="3751" b="1" spc="-5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 trató de establecer las atribuciones de la Iglesia Católica en la sociedad chilena. Los conservadores consideraban que era un pilar fundamental de la sociedad; los liberales señalaban que se debía garantizar la libertad de los individuos y asegurando instituciones laicas para este fin: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51794" y="1780435"/>
            <a:ext cx="13498017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Secularización de la sociedad y las instituciones civiles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5950" y="3313590"/>
            <a:ext cx="17602050" cy="472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41"/>
              </a:lnSpc>
              <a:spcBef>
                <a:spcPct val="0"/>
              </a:spcBef>
            </a:pPr>
            <a:r>
              <a:rPr lang="en-US" sz="3867" b="1" spc="-6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Ley Interpretativa de 1865 del artículo 5° de la Constitución de 1833, que permitió el culto privado de otros credos.</a:t>
            </a:r>
          </a:p>
          <a:p>
            <a:pPr algn="just">
              <a:lnSpc>
                <a:spcPts val="4641"/>
              </a:lnSpc>
              <a:spcBef>
                <a:spcPct val="0"/>
              </a:spcBef>
            </a:pPr>
            <a:r>
              <a:rPr lang="en-US" sz="3867" b="1" spc="-6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Ley de Libertad de Enseñanza de 1872.</a:t>
            </a:r>
          </a:p>
          <a:p>
            <a:pPr algn="just">
              <a:lnSpc>
                <a:spcPts val="4641"/>
              </a:lnSpc>
              <a:spcBef>
                <a:spcPct val="0"/>
              </a:spcBef>
            </a:pPr>
            <a:r>
              <a:rPr lang="en-US" sz="3867" b="1" spc="-6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 suprimieron los fueros eclesiásticos y los recursos de fuerza.</a:t>
            </a:r>
          </a:p>
          <a:p>
            <a:pPr algn="just">
              <a:lnSpc>
                <a:spcPts val="4641"/>
              </a:lnSpc>
              <a:spcBef>
                <a:spcPct val="0"/>
              </a:spcBef>
            </a:pPr>
            <a:r>
              <a:rPr lang="en-US" sz="3867" b="1" spc="-6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Leyes Laicas: </a:t>
            </a:r>
          </a:p>
          <a:p>
            <a:pPr algn="just">
              <a:lnSpc>
                <a:spcPts val="4641"/>
              </a:lnSpc>
              <a:spcBef>
                <a:spcPct val="0"/>
              </a:spcBef>
            </a:pPr>
            <a:r>
              <a:rPr lang="en-US" sz="3867" b="1" spc="-6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a) Ley de Cementerios Laicos, comunes para individuos de cualquier credo.</a:t>
            </a:r>
          </a:p>
          <a:p>
            <a:pPr algn="just">
              <a:lnSpc>
                <a:spcPts val="4641"/>
              </a:lnSpc>
              <a:spcBef>
                <a:spcPct val="0"/>
              </a:spcBef>
            </a:pPr>
            <a:r>
              <a:rPr lang="en-US" sz="3867" b="1" spc="-6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b) Ley de Matrimonio Civil (1884)</a:t>
            </a:r>
          </a:p>
          <a:p>
            <a:pPr algn="just">
              <a:lnSpc>
                <a:spcPts val="4641"/>
              </a:lnSpc>
              <a:spcBef>
                <a:spcPct val="0"/>
              </a:spcBef>
            </a:pPr>
            <a:r>
              <a:rPr lang="en-US" sz="3867" b="1" spc="-6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c) Ley de Registro Civil (1884)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25920" y="1913600"/>
            <a:ext cx="12437170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Sistema de Partidos Políticos en el Período Liberal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85402" y="2880064"/>
            <a:ext cx="15968619" cy="3335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1261" lvl="1" indent="-460630" algn="l">
              <a:lnSpc>
                <a:spcPts val="5120"/>
              </a:lnSpc>
              <a:buFont typeface="Arial"/>
              <a:buChar char="•"/>
            </a:pPr>
            <a:r>
              <a:rPr lang="en-US" sz="4267" b="1" spc="-4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Partido Liberal: se basaba en las ideas liberales francesas del siglo XIX. Fundado en 1849.</a:t>
            </a:r>
          </a:p>
          <a:p>
            <a:pPr marL="921261" lvl="1" indent="-460630" algn="l">
              <a:lnSpc>
                <a:spcPts val="5120"/>
              </a:lnSpc>
              <a:buFont typeface="Arial"/>
              <a:buChar char="•"/>
            </a:pPr>
            <a:r>
              <a:rPr lang="en-US" sz="4267" b="1" spc="-6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Partido Conservador: Fundado en 1857. Era una prolongación del peluconismo, rechazó el autoritarismo portaliano y defendió los intereses de la Iglesia Católica.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25920" y="1913600"/>
            <a:ext cx="12437170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Sistema de Partidos Políticos en el Período Liberal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85402" y="2899114"/>
            <a:ext cx="15099223" cy="5591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1103" lvl="1" indent="-435552" algn="l">
              <a:lnSpc>
                <a:spcPts val="4841"/>
              </a:lnSpc>
              <a:buFont typeface="Arial"/>
              <a:buChar char="•"/>
            </a:pPr>
            <a:r>
              <a:rPr lang="en-US" sz="4034" b="1" spc="-4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Partido Nacional: era partidario de Manuel Montt, pero fue influido por el pensamiento liberal y parlamentario.</a:t>
            </a:r>
          </a:p>
          <a:p>
            <a:pPr marL="871103" lvl="1" indent="-435552" algn="l">
              <a:lnSpc>
                <a:spcPts val="4841"/>
              </a:lnSpc>
              <a:buFont typeface="Arial"/>
              <a:buChar char="•"/>
            </a:pPr>
            <a:r>
              <a:rPr lang="en-US" sz="4034" b="1" spc="-4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Partido Radical: una rama escindida del partido liberal, no aceptando la unión liberal-conservadora (1862). Atacaba la influencia de la Iglesia Católica dentro del Estado.</a:t>
            </a:r>
          </a:p>
          <a:p>
            <a:pPr marL="871103" lvl="1" indent="-435552" algn="l">
              <a:lnSpc>
                <a:spcPts val="4841"/>
              </a:lnSpc>
              <a:buFont typeface="Arial"/>
              <a:buChar char="•"/>
            </a:pPr>
            <a:r>
              <a:rPr lang="en-US" sz="4034" b="1" spc="-4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Partido Demócrata: Quería llevar los ideales del liberalismo a los sectores más modestos de la sociedad. Lo representaban sectores de los grupos medios. Fue fundado en 1887.</a:t>
            </a:r>
          </a:p>
          <a:p>
            <a:pPr algn="l">
              <a:lnSpc>
                <a:spcPts val="4841"/>
              </a:lnSpc>
            </a:pPr>
            <a:endParaRPr lang="en-US" sz="4034" b="1" spc="-4">
              <a:solidFill>
                <a:srgbClr val="0C3D5B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659</Words>
  <Application>Microsoft Office PowerPoint</Application>
  <PresentationFormat>Personalizado</PresentationFormat>
  <Paragraphs>46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 (MS)</vt:lpstr>
      <vt:lpstr>Calibri (MS) 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(M2) Clase N°1 - 2026 "Expresiones Algebraicas"</dc:title>
  <dc:creator>Lenovo</dc:creator>
  <cp:lastModifiedBy>Víctor Hugo Gálvez Valladares</cp:lastModifiedBy>
  <cp:revision>2</cp:revision>
  <dcterms:created xsi:type="dcterms:W3CDTF">2006-08-16T00:00:00Z</dcterms:created>
  <dcterms:modified xsi:type="dcterms:W3CDTF">2026-05-11T04:58:33Z</dcterms:modified>
  <dc:identifier>DAHHzpt6_Bw</dc:identifier>
</cp:coreProperties>
</file>