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9" r:id="rId3"/>
    <p:sldId id="257" r:id="rId4"/>
    <p:sldId id="258" r:id="rId5"/>
    <p:sldId id="259" r:id="rId6"/>
    <p:sldId id="260" r:id="rId7"/>
    <p:sldId id="265" r:id="rId8"/>
    <p:sldId id="266" r:id="rId9"/>
    <p:sldId id="267" r:id="rId10"/>
    <p:sldId id="268" r:id="rId11"/>
    <p:sldId id="269" r:id="rId12"/>
    <p:sldId id="270" r:id="rId13"/>
    <p:sldId id="271" r:id="rId14"/>
    <p:sldId id="272" r:id="rId15"/>
    <p:sldId id="273" r:id="rId16"/>
    <p:sldId id="274" r:id="rId17"/>
    <p:sldId id="280" r:id="rId18"/>
  </p:sldIdLst>
  <p:sldSz cx="18288000" cy="10287000"/>
  <p:notesSz cx="6858000" cy="9144000"/>
  <p:embeddedFontLst>
    <p:embeddedFont>
      <p:font typeface="Calibri (MS)" panose="020B0604020202020204" charset="0"/>
      <p:regular r:id="rId19"/>
    </p:embeddedFont>
    <p:embeddedFont>
      <p:font typeface="Calibri (MS) Bol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80" autoAdjust="0"/>
    <p:restoredTop sz="94622" autoAdjust="0"/>
  </p:normalViewPr>
  <p:slideViewPr>
    <p:cSldViewPr>
      <p:cViewPr varScale="1">
        <p:scale>
          <a:sx n="39" d="100"/>
          <a:sy n="39" d="100"/>
        </p:scale>
        <p:origin x="1104"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F0E8"/>
        </a:solidFill>
        <a:effectLst/>
      </p:bgPr>
    </p:bg>
    <p:spTree>
      <p:nvGrpSpPr>
        <p:cNvPr id="1" name=""/>
        <p:cNvGrpSpPr/>
        <p:nvPr/>
      </p:nvGrpSpPr>
      <p:grpSpPr>
        <a:xfrm>
          <a:off x="0" y="0"/>
          <a:ext cx="0" cy="0"/>
          <a:chOff x="0" y="0"/>
          <a:chExt cx="0" cy="0"/>
        </a:xfrm>
      </p:grpSpPr>
      <p:grpSp>
        <p:nvGrpSpPr>
          <p:cNvPr id="2" name="Group 2"/>
          <p:cNvGrpSpPr/>
          <p:nvPr/>
        </p:nvGrpSpPr>
        <p:grpSpPr>
          <a:xfrm>
            <a:off x="0" y="3857445"/>
            <a:ext cx="9144000" cy="2435405"/>
            <a:chOff x="0" y="0"/>
            <a:chExt cx="1730868" cy="379532"/>
          </a:xfrm>
        </p:grpSpPr>
        <p:sp>
          <p:nvSpPr>
            <p:cNvPr id="3" name="Freeform 3"/>
            <p:cNvSpPr/>
            <p:nvPr/>
          </p:nvSpPr>
          <p:spPr>
            <a:xfrm>
              <a:off x="0" y="0"/>
              <a:ext cx="1730868" cy="379532"/>
            </a:xfrm>
            <a:custGeom>
              <a:avLst/>
              <a:gdLst/>
              <a:ahLst/>
              <a:cxnLst/>
              <a:rect l="l" t="t" r="r" b="b"/>
              <a:pathLst>
                <a:path w="1730868" h="379532">
                  <a:moveTo>
                    <a:pt x="203200" y="0"/>
                  </a:moveTo>
                  <a:lnTo>
                    <a:pt x="1730868" y="0"/>
                  </a:lnTo>
                  <a:lnTo>
                    <a:pt x="1527668" y="379532"/>
                  </a:lnTo>
                  <a:lnTo>
                    <a:pt x="0" y="379532"/>
                  </a:lnTo>
                  <a:lnTo>
                    <a:pt x="203200" y="0"/>
                  </a:lnTo>
                  <a:close/>
                </a:path>
              </a:pathLst>
            </a:custGeom>
            <a:solidFill>
              <a:srgbClr val="D1D8A1"/>
            </a:solidFill>
          </p:spPr>
          <p:txBody>
            <a:bodyPr/>
            <a:lstStyle/>
            <a:p>
              <a:endParaRPr lang="es-CL"/>
            </a:p>
          </p:txBody>
        </p:sp>
        <p:sp>
          <p:nvSpPr>
            <p:cNvPr id="4" name="TextBox 4"/>
            <p:cNvSpPr txBox="1"/>
            <p:nvPr/>
          </p:nvSpPr>
          <p:spPr>
            <a:xfrm>
              <a:off x="101600" y="-66675"/>
              <a:ext cx="1527668" cy="446207"/>
            </a:xfrm>
            <a:prstGeom prst="rect">
              <a:avLst/>
            </a:prstGeom>
          </p:spPr>
          <p:txBody>
            <a:bodyPr lIns="50800" tIns="50800" rIns="50800" bIns="50800" rtlCol="0" anchor="ctr"/>
            <a:lstStyle/>
            <a:p>
              <a:pPr algn="ctr">
                <a:lnSpc>
                  <a:spcPts val="2380"/>
                </a:lnSpc>
              </a:pPr>
              <a:endParaRPr/>
            </a:p>
          </p:txBody>
        </p:sp>
      </p:grpSp>
      <p:sp>
        <p:nvSpPr>
          <p:cNvPr id="7" name="TextBox 7"/>
          <p:cNvSpPr txBox="1"/>
          <p:nvPr/>
        </p:nvSpPr>
        <p:spPr>
          <a:xfrm>
            <a:off x="1028700" y="4011523"/>
            <a:ext cx="7344965" cy="2374624"/>
          </a:xfrm>
          <a:prstGeom prst="rect">
            <a:avLst/>
          </a:prstGeom>
        </p:spPr>
        <p:txBody>
          <a:bodyPr lIns="0" tIns="0" rIns="0" bIns="0" rtlCol="0" anchor="t">
            <a:spAutoFit/>
          </a:bodyPr>
          <a:lstStyle/>
          <a:p>
            <a:pPr algn="l">
              <a:lnSpc>
                <a:spcPts val="4620"/>
              </a:lnSpc>
            </a:pPr>
            <a:r>
              <a:rPr lang="en-US" sz="4800" b="1" dirty="0">
                <a:solidFill>
                  <a:srgbClr val="0C3E5B"/>
                </a:solidFill>
                <a:latin typeface="Calibri (MS) Bold"/>
                <a:ea typeface="Calibri (MS) Bold"/>
                <a:cs typeface="Calibri (MS) Bold"/>
                <a:sym typeface="Calibri (MS) Bold"/>
              </a:rPr>
              <a:t>“El Chile de la Segunda </a:t>
            </a:r>
            <a:r>
              <a:rPr lang="en-US" sz="4800" b="1" dirty="0" err="1">
                <a:solidFill>
                  <a:srgbClr val="0C3E5B"/>
                </a:solidFill>
                <a:latin typeface="Calibri (MS) Bold"/>
                <a:ea typeface="Calibri (MS) Bold"/>
                <a:cs typeface="Calibri (MS) Bold"/>
                <a:sym typeface="Calibri (MS) Bold"/>
              </a:rPr>
              <a:t>mitad</a:t>
            </a:r>
            <a:r>
              <a:rPr lang="en-US" sz="4800" b="1" dirty="0">
                <a:solidFill>
                  <a:srgbClr val="0C3E5B"/>
                </a:solidFill>
                <a:latin typeface="Calibri (MS) Bold"/>
                <a:ea typeface="Calibri (MS) Bold"/>
                <a:cs typeface="Calibri (MS) Bold"/>
                <a:sym typeface="Calibri (MS) Bold"/>
              </a:rPr>
              <a:t> del </a:t>
            </a:r>
            <a:r>
              <a:rPr lang="en-US" sz="4800" b="1" dirty="0" err="1">
                <a:solidFill>
                  <a:srgbClr val="0C3E5B"/>
                </a:solidFill>
                <a:latin typeface="Calibri (MS) Bold"/>
                <a:ea typeface="Calibri (MS) Bold"/>
                <a:cs typeface="Calibri (MS) Bold"/>
                <a:sym typeface="Calibri (MS) Bold"/>
              </a:rPr>
              <a:t>siglo</a:t>
            </a:r>
            <a:r>
              <a:rPr lang="en-US" sz="4800" b="1" dirty="0">
                <a:solidFill>
                  <a:srgbClr val="0C3E5B"/>
                </a:solidFill>
                <a:latin typeface="Calibri (MS) Bold"/>
                <a:ea typeface="Calibri (MS) Bold"/>
                <a:cs typeface="Calibri (MS) Bold"/>
                <a:sym typeface="Calibri (MS) Bold"/>
              </a:rPr>
              <a:t> XIX: </a:t>
            </a:r>
          </a:p>
          <a:p>
            <a:pPr algn="l">
              <a:lnSpc>
                <a:spcPts val="4620"/>
              </a:lnSpc>
            </a:pPr>
            <a:r>
              <a:rPr lang="en-US" sz="4800" b="1" dirty="0">
                <a:solidFill>
                  <a:srgbClr val="0C3E5B"/>
                </a:solidFill>
                <a:latin typeface="Calibri (MS) Bold"/>
                <a:ea typeface="Calibri (MS) Bold"/>
                <a:cs typeface="Calibri (MS) Bold"/>
                <a:sym typeface="Calibri (MS) Bold"/>
              </a:rPr>
              <a:t>(1861-1891): </a:t>
            </a:r>
            <a:r>
              <a:rPr lang="en-US" sz="4800" b="1" dirty="0" err="1">
                <a:solidFill>
                  <a:srgbClr val="0C3E5B"/>
                </a:solidFill>
                <a:latin typeface="Calibri (MS) Bold"/>
                <a:ea typeface="Calibri (MS) Bold"/>
                <a:cs typeface="Calibri (MS) Bold"/>
                <a:sym typeface="Calibri (MS) Bold"/>
              </a:rPr>
              <a:t>Aspectos</a:t>
            </a:r>
            <a:r>
              <a:rPr lang="en-US" sz="4800" b="1" dirty="0">
                <a:solidFill>
                  <a:srgbClr val="0C3E5B"/>
                </a:solidFill>
                <a:latin typeface="Calibri (MS) Bold"/>
                <a:ea typeface="Calibri (MS) Bold"/>
                <a:cs typeface="Calibri (MS) Bold"/>
                <a:sym typeface="Calibri (MS) Bold"/>
              </a:rPr>
              <a:t> </a:t>
            </a:r>
            <a:r>
              <a:rPr lang="en-US" sz="4800" b="1" dirty="0" err="1">
                <a:solidFill>
                  <a:srgbClr val="0C3E5B"/>
                </a:solidFill>
                <a:latin typeface="Calibri (MS) Bold"/>
                <a:ea typeface="Calibri (MS) Bold"/>
                <a:cs typeface="Calibri (MS) Bold"/>
                <a:sym typeface="Calibri (MS) Bold"/>
              </a:rPr>
              <a:t>económicos</a:t>
            </a:r>
            <a:r>
              <a:rPr lang="en-US" sz="4800" b="1" dirty="0">
                <a:solidFill>
                  <a:srgbClr val="0C3E5B"/>
                </a:solidFill>
                <a:latin typeface="Calibri (MS) Bold"/>
                <a:ea typeface="Calibri (MS) Bold"/>
                <a:cs typeface="Calibri (MS) Bold"/>
                <a:sym typeface="Calibri (MS) Bold"/>
              </a:rPr>
              <a:t> y </a:t>
            </a:r>
            <a:r>
              <a:rPr lang="en-US" sz="4800" b="1" dirty="0" err="1">
                <a:solidFill>
                  <a:srgbClr val="0C3E5B"/>
                </a:solidFill>
                <a:latin typeface="Calibri (MS) Bold"/>
                <a:ea typeface="Calibri (MS) Bold"/>
                <a:cs typeface="Calibri (MS) Bold"/>
                <a:sym typeface="Calibri (MS) Bold"/>
              </a:rPr>
              <a:t>sociales</a:t>
            </a:r>
            <a:r>
              <a:rPr lang="en-US" sz="4800" b="1" dirty="0">
                <a:solidFill>
                  <a:srgbClr val="0C3E5B"/>
                </a:solidFill>
                <a:latin typeface="Calibri (MS) Bold"/>
                <a:ea typeface="Calibri (MS) Bold"/>
                <a:cs typeface="Calibri (MS) Bold"/>
                <a:sym typeface="Calibri (MS) Bold"/>
              </a:rPr>
              <a:t>”.</a:t>
            </a:r>
          </a:p>
        </p:txBody>
      </p:sp>
      <p:sp>
        <p:nvSpPr>
          <p:cNvPr id="8" name="TextBox 8"/>
          <p:cNvSpPr txBox="1"/>
          <p:nvPr/>
        </p:nvSpPr>
        <p:spPr>
          <a:xfrm>
            <a:off x="1028700" y="3092270"/>
            <a:ext cx="4029623" cy="674031"/>
          </a:xfrm>
          <a:prstGeom prst="rect">
            <a:avLst/>
          </a:prstGeom>
        </p:spPr>
        <p:txBody>
          <a:bodyPr lIns="0" tIns="0" rIns="0" bIns="0" rtlCol="0" anchor="t">
            <a:spAutoFit/>
          </a:bodyPr>
          <a:lstStyle/>
          <a:p>
            <a:pPr algn="l">
              <a:lnSpc>
                <a:spcPts val="5599"/>
              </a:lnSpc>
            </a:pPr>
            <a:r>
              <a:rPr lang="en-US" sz="3999" b="1" dirty="0">
                <a:solidFill>
                  <a:srgbClr val="0C3E5B"/>
                </a:solidFill>
                <a:latin typeface="Calibri (MS) Bold"/>
                <a:ea typeface="Calibri (MS) Bold"/>
                <a:cs typeface="Calibri (MS) Bold"/>
                <a:sym typeface="Calibri (MS) Bold"/>
              </a:rPr>
              <a:t>CLASE N°5:</a:t>
            </a:r>
          </a:p>
        </p:txBody>
      </p:sp>
      <p:sp>
        <p:nvSpPr>
          <p:cNvPr id="9" name="TextBox 9"/>
          <p:cNvSpPr txBox="1"/>
          <p:nvPr/>
        </p:nvSpPr>
        <p:spPr>
          <a:xfrm>
            <a:off x="269381" y="6556576"/>
            <a:ext cx="9329526" cy="2532296"/>
          </a:xfrm>
          <a:prstGeom prst="rect">
            <a:avLst/>
          </a:prstGeom>
        </p:spPr>
        <p:txBody>
          <a:bodyPr lIns="0" tIns="0" rIns="0" bIns="0" rtlCol="0" anchor="t">
            <a:spAutoFit/>
          </a:bodyPr>
          <a:lstStyle/>
          <a:p>
            <a:pPr algn="just">
              <a:lnSpc>
                <a:spcPts val="3960"/>
              </a:lnSpc>
            </a:pPr>
            <a:r>
              <a:rPr lang="en-US" sz="2828" dirty="0" err="1">
                <a:solidFill>
                  <a:srgbClr val="0C3E5B"/>
                </a:solidFill>
                <a:latin typeface="Calibri (MS)"/>
                <a:ea typeface="Calibri (MS)"/>
                <a:cs typeface="Calibri (MS)"/>
                <a:sym typeface="Calibri (MS)"/>
              </a:rPr>
              <a:t>Objetivos</a:t>
            </a:r>
            <a:r>
              <a:rPr lang="en-US" sz="2828" dirty="0">
                <a:solidFill>
                  <a:srgbClr val="0C3E5B"/>
                </a:solidFill>
                <a:latin typeface="Calibri (MS)"/>
                <a:ea typeface="Calibri (MS)"/>
                <a:cs typeface="Calibri (MS)"/>
                <a:sym typeface="Calibri (MS)"/>
              </a:rPr>
              <a:t> de la </a:t>
            </a:r>
            <a:r>
              <a:rPr lang="en-US" sz="2828" dirty="0" err="1">
                <a:solidFill>
                  <a:srgbClr val="0C3E5B"/>
                </a:solidFill>
                <a:latin typeface="Calibri (MS)"/>
                <a:ea typeface="Calibri (MS)"/>
                <a:cs typeface="Calibri (MS)"/>
                <a:sym typeface="Calibri (MS)"/>
              </a:rPr>
              <a:t>clase</a:t>
            </a:r>
            <a:r>
              <a:rPr lang="en-US" sz="2828" dirty="0">
                <a:solidFill>
                  <a:srgbClr val="0C3E5B"/>
                </a:solidFill>
                <a:latin typeface="Calibri (MS)"/>
                <a:ea typeface="Calibri (MS)"/>
                <a:cs typeface="Calibri (MS)"/>
                <a:sym typeface="Calibri (MS)"/>
              </a:rPr>
              <a:t>:</a:t>
            </a:r>
          </a:p>
          <a:p>
            <a:pPr marL="610772" lvl="1" indent="-305386" algn="just">
              <a:lnSpc>
                <a:spcPts val="3960"/>
              </a:lnSpc>
              <a:buFont typeface="Arial"/>
              <a:buChar char="•"/>
            </a:pPr>
            <a:r>
              <a:rPr lang="en-US" sz="2828" dirty="0" err="1">
                <a:solidFill>
                  <a:srgbClr val="0C3E5B"/>
                </a:solidFill>
                <a:latin typeface="Calibri (MS)"/>
                <a:ea typeface="Calibri (MS)"/>
                <a:cs typeface="Calibri (MS)"/>
                <a:sym typeface="Calibri (MS)"/>
              </a:rPr>
              <a:t>Comprender</a:t>
            </a:r>
            <a:r>
              <a:rPr lang="en-US" sz="2828" dirty="0">
                <a:solidFill>
                  <a:srgbClr val="0C3E5B"/>
                </a:solidFill>
                <a:latin typeface="Calibri (MS)"/>
                <a:ea typeface="Calibri (MS)"/>
                <a:cs typeface="Calibri (MS)"/>
                <a:sym typeface="Calibri (MS)"/>
              </a:rPr>
              <a:t> y </a:t>
            </a:r>
            <a:r>
              <a:rPr lang="en-US" sz="2828" dirty="0" err="1">
                <a:solidFill>
                  <a:srgbClr val="0C3E5B"/>
                </a:solidFill>
                <a:latin typeface="Calibri (MS)"/>
                <a:ea typeface="Calibri (MS)"/>
                <a:cs typeface="Calibri (MS)"/>
                <a:sym typeface="Calibri (MS)"/>
              </a:rPr>
              <a:t>analizar</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los</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cambios</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generados</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en</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los</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Gobiernos</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Liberales</a:t>
            </a:r>
            <a:r>
              <a:rPr lang="en-US" sz="2828" dirty="0">
                <a:solidFill>
                  <a:srgbClr val="0C3E5B"/>
                </a:solidFill>
                <a:latin typeface="Calibri (MS)"/>
                <a:ea typeface="Calibri (MS)"/>
                <a:cs typeface="Calibri (MS)"/>
                <a:sym typeface="Calibri (MS)"/>
              </a:rPr>
              <a:t> (1861-1891) </a:t>
            </a:r>
            <a:r>
              <a:rPr lang="en-US" sz="2828" dirty="0" err="1">
                <a:solidFill>
                  <a:srgbClr val="0C3E5B"/>
                </a:solidFill>
                <a:latin typeface="Calibri (MS)"/>
                <a:ea typeface="Calibri (MS)"/>
                <a:cs typeface="Calibri (MS)"/>
                <a:sym typeface="Calibri (MS)"/>
              </a:rPr>
              <a:t>en</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el</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aspecto</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económico</a:t>
            </a:r>
            <a:r>
              <a:rPr lang="en-US" sz="2828" dirty="0">
                <a:solidFill>
                  <a:srgbClr val="0C3E5B"/>
                </a:solidFill>
                <a:latin typeface="Calibri (MS)"/>
                <a:ea typeface="Calibri (MS)"/>
                <a:cs typeface="Calibri (MS)"/>
                <a:sym typeface="Calibri (MS)"/>
              </a:rPr>
              <a:t> y social.</a:t>
            </a:r>
          </a:p>
          <a:p>
            <a:pPr marL="610772" lvl="1" indent="-305386" algn="just">
              <a:lnSpc>
                <a:spcPts val="3960"/>
              </a:lnSpc>
              <a:buFont typeface="Arial"/>
              <a:buChar char="•"/>
            </a:pPr>
            <a:r>
              <a:rPr lang="en-US" sz="2828" dirty="0">
                <a:solidFill>
                  <a:srgbClr val="0C3E5B"/>
                </a:solidFill>
                <a:latin typeface="Calibri (MS)"/>
                <a:ea typeface="Calibri (MS)"/>
                <a:cs typeface="Calibri (MS)"/>
                <a:sym typeface="Calibri (MS)"/>
              </a:rPr>
              <a:t>Analizar </a:t>
            </a:r>
            <a:r>
              <a:rPr lang="en-US" sz="2828" dirty="0" err="1">
                <a:solidFill>
                  <a:srgbClr val="0C3E5B"/>
                </a:solidFill>
                <a:latin typeface="Calibri (MS)"/>
                <a:ea typeface="Calibri (MS)"/>
                <a:cs typeface="Calibri (MS)"/>
                <a:sym typeface="Calibri (MS)"/>
              </a:rPr>
              <a:t>fuentes</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primarias</a:t>
            </a:r>
            <a:r>
              <a:rPr lang="en-US" sz="2828" dirty="0">
                <a:solidFill>
                  <a:srgbClr val="0C3E5B"/>
                </a:solidFill>
                <a:latin typeface="Calibri (MS)"/>
                <a:ea typeface="Calibri (MS)"/>
                <a:cs typeface="Calibri (MS)"/>
                <a:sym typeface="Calibri (MS)"/>
              </a:rPr>
              <a:t> y </a:t>
            </a:r>
            <a:r>
              <a:rPr lang="en-US" sz="2828" dirty="0" err="1">
                <a:solidFill>
                  <a:srgbClr val="0C3E5B"/>
                </a:solidFill>
                <a:latin typeface="Calibri (MS)"/>
                <a:ea typeface="Calibri (MS)"/>
                <a:cs typeface="Calibri (MS)"/>
                <a:sym typeface="Calibri (MS)"/>
              </a:rPr>
              <a:t>secundarias</a:t>
            </a:r>
            <a:r>
              <a:rPr lang="en-US" sz="2828" dirty="0">
                <a:solidFill>
                  <a:srgbClr val="0C3E5B"/>
                </a:solidFill>
                <a:latin typeface="Calibri (MS)"/>
                <a:ea typeface="Calibri (MS)"/>
                <a:cs typeface="Calibri (MS)"/>
                <a:sym typeface="Calibri (MS)"/>
              </a:rPr>
              <a:t> </a:t>
            </a:r>
            <a:r>
              <a:rPr lang="en-US" sz="2828" dirty="0" err="1">
                <a:solidFill>
                  <a:srgbClr val="0C3E5B"/>
                </a:solidFill>
                <a:latin typeface="Calibri (MS)"/>
                <a:ea typeface="Calibri (MS)"/>
                <a:cs typeface="Calibri (MS)"/>
                <a:sym typeface="Calibri (MS)"/>
              </a:rPr>
              <a:t>en</a:t>
            </a:r>
            <a:r>
              <a:rPr lang="en-US" sz="2828" dirty="0">
                <a:solidFill>
                  <a:srgbClr val="0C3E5B"/>
                </a:solidFill>
                <a:latin typeface="Calibri (MS)"/>
                <a:ea typeface="Calibri (MS)"/>
                <a:cs typeface="Calibri (MS)"/>
                <a:sym typeface="Calibri (MS)"/>
              </a:rPr>
              <a:t> la </a:t>
            </a:r>
            <a:r>
              <a:rPr lang="en-US" sz="2828" dirty="0" err="1">
                <a:solidFill>
                  <a:srgbClr val="0C3E5B"/>
                </a:solidFill>
                <a:latin typeface="Calibri (MS)"/>
                <a:ea typeface="Calibri (MS)"/>
                <a:cs typeface="Calibri (MS)"/>
                <a:sym typeface="Calibri (MS)"/>
              </a:rPr>
              <a:t>guía</a:t>
            </a:r>
            <a:r>
              <a:rPr lang="en-US" sz="2828" dirty="0">
                <a:solidFill>
                  <a:srgbClr val="0C3E5B"/>
                </a:solidFill>
                <a:latin typeface="Calibri (MS)"/>
                <a:ea typeface="Calibri (MS)"/>
                <a:cs typeface="Calibri (MS)"/>
                <a:sym typeface="Calibri (MS)"/>
              </a:rPr>
              <a:t>.</a:t>
            </a:r>
          </a:p>
        </p:txBody>
      </p:sp>
      <p:pic>
        <p:nvPicPr>
          <p:cNvPr id="1026" name="Picture 2" descr="Servicios Educacionales Wünencura – Institución que presta servicios de  excelencia acádemica">
            <a:extLst>
              <a:ext uri="{FF2B5EF4-FFF2-40B4-BE49-F238E27FC236}">
                <a16:creationId xmlns:a16="http://schemas.microsoft.com/office/drawing/2014/main" id="{FEEBA11A-2802-4532-CB15-CDDC0B30D9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382" y="248124"/>
            <a:ext cx="2571750" cy="257175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a:extLst>
              <a:ext uri="{FF2B5EF4-FFF2-40B4-BE49-F238E27FC236}">
                <a16:creationId xmlns:a16="http://schemas.microsoft.com/office/drawing/2014/main" id="{1C254739-84EF-4817-67D7-F7A656177B9C}"/>
              </a:ext>
            </a:extLst>
          </p:cNvPr>
          <p:cNvPicPr>
            <a:picLocks noChangeAspect="1"/>
          </p:cNvPicPr>
          <p:nvPr/>
        </p:nvPicPr>
        <p:blipFill>
          <a:blip r:embed="rId3"/>
          <a:stretch>
            <a:fillRect/>
          </a:stretch>
        </p:blipFill>
        <p:spPr>
          <a:xfrm>
            <a:off x="10172700" y="1638300"/>
            <a:ext cx="7098418" cy="6629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7C701-BFA7-75F6-CE59-8AB94A591F1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6452633-66CE-07A6-783A-3C51EF54982B}"/>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5677EB7B-1693-09F1-E157-A652B662B171}"/>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a:extLst>
              <a:ext uri="{FF2B5EF4-FFF2-40B4-BE49-F238E27FC236}">
                <a16:creationId xmlns:a16="http://schemas.microsoft.com/office/drawing/2014/main" id="{C7F15978-3864-7710-15F5-8027B54D35CB}"/>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564F1DF5-CBEC-83FF-D8C4-A47E230D6E74}"/>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1086F9AD-9F92-D0E3-3412-B5CBAEC21BF0}"/>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7" name="CuadroTexto 6">
            <a:extLst>
              <a:ext uri="{FF2B5EF4-FFF2-40B4-BE49-F238E27FC236}">
                <a16:creationId xmlns:a16="http://schemas.microsoft.com/office/drawing/2014/main" id="{277839C0-204E-61EE-0FB0-789F869B94D4}"/>
              </a:ext>
            </a:extLst>
          </p:cNvPr>
          <p:cNvSpPr txBox="1"/>
          <p:nvPr/>
        </p:nvSpPr>
        <p:spPr>
          <a:xfrm>
            <a:off x="2286000" y="2171700"/>
            <a:ext cx="12877800" cy="3539430"/>
          </a:xfrm>
          <a:prstGeom prst="rect">
            <a:avLst/>
          </a:prstGeom>
          <a:noFill/>
        </p:spPr>
        <p:txBody>
          <a:bodyPr wrap="square" rtlCol="0">
            <a:spAutoFit/>
          </a:bodyPr>
          <a:lstStyle/>
          <a:p>
            <a:r>
              <a:rPr lang="es-MX" sz="3200" dirty="0"/>
              <a:t>2.- ¿Cuál fue una de las principales actividades económicas que permitió consolidar la inserción económica de Chile en el mercado mundial?</a:t>
            </a:r>
          </a:p>
          <a:p>
            <a:endParaRPr lang="es-MX" sz="3200" dirty="0"/>
          </a:p>
          <a:p>
            <a:pPr marL="514350" indent="-514350">
              <a:buAutoNum type="alphaUcParenR"/>
            </a:pPr>
            <a:r>
              <a:rPr lang="es-MX" sz="3200" dirty="0"/>
              <a:t>La pesca</a:t>
            </a:r>
          </a:p>
          <a:p>
            <a:pPr marL="514350" indent="-514350">
              <a:buAutoNum type="alphaUcParenR"/>
            </a:pPr>
            <a:r>
              <a:rPr lang="es-MX" sz="3200" dirty="0"/>
              <a:t>La minería</a:t>
            </a:r>
          </a:p>
          <a:p>
            <a:pPr marL="514350" indent="-514350">
              <a:buAutoNum type="alphaUcParenR"/>
            </a:pPr>
            <a:r>
              <a:rPr lang="es-MX" sz="3200" dirty="0"/>
              <a:t>La Industria</a:t>
            </a:r>
          </a:p>
          <a:p>
            <a:pPr marL="514350" indent="-514350">
              <a:buAutoNum type="alphaUcParenR"/>
            </a:pPr>
            <a:r>
              <a:rPr lang="es-MX" sz="3200" dirty="0"/>
              <a:t>La ganadería</a:t>
            </a:r>
            <a:endParaRPr lang="es-CL" sz="3200" dirty="0"/>
          </a:p>
        </p:txBody>
      </p:sp>
      <p:sp>
        <p:nvSpPr>
          <p:cNvPr id="8" name="CuadroTexto 7">
            <a:extLst>
              <a:ext uri="{FF2B5EF4-FFF2-40B4-BE49-F238E27FC236}">
                <a16:creationId xmlns:a16="http://schemas.microsoft.com/office/drawing/2014/main" id="{C24909EB-D9FF-0F11-61D7-AA634E8F10F4}"/>
              </a:ext>
            </a:extLst>
          </p:cNvPr>
          <p:cNvSpPr txBox="1"/>
          <p:nvPr/>
        </p:nvSpPr>
        <p:spPr>
          <a:xfrm>
            <a:off x="2362200" y="7353300"/>
            <a:ext cx="4419600" cy="584775"/>
          </a:xfrm>
          <a:prstGeom prst="rect">
            <a:avLst/>
          </a:prstGeom>
          <a:noFill/>
        </p:spPr>
        <p:txBody>
          <a:bodyPr wrap="square" rtlCol="0">
            <a:spAutoFit/>
          </a:bodyPr>
          <a:lstStyle/>
          <a:p>
            <a:r>
              <a:rPr lang="es-MX" sz="3200" dirty="0"/>
              <a:t>Respuesta correcta: B</a:t>
            </a:r>
            <a:endParaRPr lang="es-CL" sz="3200" dirty="0"/>
          </a:p>
        </p:txBody>
      </p:sp>
    </p:spTree>
    <p:extLst>
      <p:ext uri="{BB962C8B-B14F-4D97-AF65-F5344CB8AC3E}">
        <p14:creationId xmlns:p14="http://schemas.microsoft.com/office/powerpoint/2010/main" val="4148315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CE6F5-F3EC-A668-7472-4CE8884F44C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50E604F-1B19-827D-C363-87CD8FE9C769}"/>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A5950E80-3BA8-7AAC-B4C8-01CFD0787E17}"/>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a:extLst>
              <a:ext uri="{FF2B5EF4-FFF2-40B4-BE49-F238E27FC236}">
                <a16:creationId xmlns:a16="http://schemas.microsoft.com/office/drawing/2014/main" id="{C215B5D5-109E-7E35-FAB4-AEE5E744E975}"/>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3868F325-A09A-CCAE-9004-9F866822BF15}"/>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980EC174-DFAF-5B45-B7DB-717B95BD4FD8}"/>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8" name="CuadroTexto 7">
            <a:extLst>
              <a:ext uri="{FF2B5EF4-FFF2-40B4-BE49-F238E27FC236}">
                <a16:creationId xmlns:a16="http://schemas.microsoft.com/office/drawing/2014/main" id="{2C10ACE2-F783-89B9-EB9B-7762F39D6CCD}"/>
              </a:ext>
            </a:extLst>
          </p:cNvPr>
          <p:cNvSpPr txBox="1"/>
          <p:nvPr/>
        </p:nvSpPr>
        <p:spPr>
          <a:xfrm>
            <a:off x="2362200" y="8487430"/>
            <a:ext cx="4419600" cy="584775"/>
          </a:xfrm>
          <a:prstGeom prst="rect">
            <a:avLst/>
          </a:prstGeom>
          <a:noFill/>
        </p:spPr>
        <p:txBody>
          <a:bodyPr wrap="square" rtlCol="0">
            <a:spAutoFit/>
          </a:bodyPr>
          <a:lstStyle/>
          <a:p>
            <a:r>
              <a:rPr lang="es-MX" sz="3200" dirty="0"/>
              <a:t>Respuesta correcta: D</a:t>
            </a:r>
            <a:endParaRPr lang="es-CL" sz="3200" dirty="0"/>
          </a:p>
        </p:txBody>
      </p:sp>
      <p:sp>
        <p:nvSpPr>
          <p:cNvPr id="9" name="CuadroTexto 8">
            <a:extLst>
              <a:ext uri="{FF2B5EF4-FFF2-40B4-BE49-F238E27FC236}">
                <a16:creationId xmlns:a16="http://schemas.microsoft.com/office/drawing/2014/main" id="{7E52166B-21F8-0409-2101-34796009186C}"/>
              </a:ext>
            </a:extLst>
          </p:cNvPr>
          <p:cNvSpPr txBox="1"/>
          <p:nvPr/>
        </p:nvSpPr>
        <p:spPr>
          <a:xfrm>
            <a:off x="1951794" y="1866900"/>
            <a:ext cx="13593006" cy="6124754"/>
          </a:xfrm>
          <a:prstGeom prst="rect">
            <a:avLst/>
          </a:prstGeom>
          <a:noFill/>
        </p:spPr>
        <p:txBody>
          <a:bodyPr wrap="square" rtlCol="0">
            <a:spAutoFit/>
          </a:bodyPr>
          <a:lstStyle/>
          <a:p>
            <a:r>
              <a:rPr lang="es-MX" sz="2800" dirty="0"/>
              <a:t>3.- Una serie de coyunturas externas han favorecido el crecimiento de la economía en Chile. En la Época Colonial fueron las exportaciones agropecuarias a Perú. En el siglo XIX fue la prosperidad estadounidense y australiana que demandó trigo, como también los requerimientos de cobre, plata y carbón por parte de Inglaterra. Los antecedentes expuestos dan cuenta de que la economía chilena ha tenido:</a:t>
            </a:r>
          </a:p>
          <a:p>
            <a:endParaRPr lang="es-MX" sz="2800" dirty="0"/>
          </a:p>
          <a:p>
            <a:r>
              <a:rPr lang="es-MX" sz="2800" dirty="0"/>
              <a:t>I.- Una gran dependencia de los mercados externos</a:t>
            </a:r>
          </a:p>
          <a:p>
            <a:r>
              <a:rPr lang="es-MX" sz="2800" dirty="0"/>
              <a:t>II.- un marcado carácter de país productor de materias primas.</a:t>
            </a:r>
          </a:p>
          <a:p>
            <a:r>
              <a:rPr lang="es-MX" sz="2800" dirty="0"/>
              <a:t>III.- estructuras productivas que se prolongan a través del tiempo </a:t>
            </a:r>
            <a:r>
              <a:rPr lang="es-MX" sz="2800" dirty="0" err="1"/>
              <a:t>his´tórico</a:t>
            </a:r>
            <a:r>
              <a:rPr lang="es-MX" sz="2800" dirty="0"/>
              <a:t>.</a:t>
            </a:r>
          </a:p>
          <a:p>
            <a:endParaRPr lang="es-MX" sz="2800" dirty="0"/>
          </a:p>
          <a:p>
            <a:pPr marL="457200" indent="-457200">
              <a:buAutoNum type="alphaUcParenR"/>
            </a:pPr>
            <a:r>
              <a:rPr lang="es-MX" sz="2800" dirty="0"/>
              <a:t>Sólo II</a:t>
            </a:r>
          </a:p>
          <a:p>
            <a:pPr marL="457200" indent="-457200">
              <a:buAutoNum type="alphaUcParenR"/>
            </a:pPr>
            <a:r>
              <a:rPr lang="es-MX" sz="2800" dirty="0"/>
              <a:t>Sólo III</a:t>
            </a:r>
          </a:p>
          <a:p>
            <a:pPr marL="457200" indent="-457200">
              <a:buAutoNum type="alphaUcParenR"/>
            </a:pPr>
            <a:r>
              <a:rPr lang="es-MX" sz="2800" dirty="0"/>
              <a:t>I y III</a:t>
            </a:r>
          </a:p>
          <a:p>
            <a:pPr marL="457200" indent="-457200">
              <a:buAutoNum type="alphaUcParenR"/>
            </a:pPr>
            <a:r>
              <a:rPr lang="es-MX" sz="2800" dirty="0"/>
              <a:t>I, II y III</a:t>
            </a:r>
            <a:endParaRPr lang="es-CL" sz="2800" dirty="0"/>
          </a:p>
        </p:txBody>
      </p:sp>
    </p:spTree>
    <p:extLst>
      <p:ext uri="{BB962C8B-B14F-4D97-AF65-F5344CB8AC3E}">
        <p14:creationId xmlns:p14="http://schemas.microsoft.com/office/powerpoint/2010/main" val="277265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C6DEF-B327-BF4F-D9CE-7883A37CAD3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908AD41-4BDB-9C1C-3429-A1B26311E70C}"/>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84225CF3-69DF-31CB-7508-0EB9531F4212}"/>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a:extLst>
              <a:ext uri="{FF2B5EF4-FFF2-40B4-BE49-F238E27FC236}">
                <a16:creationId xmlns:a16="http://schemas.microsoft.com/office/drawing/2014/main" id="{55DBCAA9-81CD-190B-51E0-001A700C5A60}"/>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8F1A6F9B-2BD4-07EB-54D6-7BE45B37C6ED}"/>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A533EF0B-CB7F-AFE1-DD6F-337585E3D66D}"/>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8" name="CuadroTexto 7">
            <a:extLst>
              <a:ext uri="{FF2B5EF4-FFF2-40B4-BE49-F238E27FC236}">
                <a16:creationId xmlns:a16="http://schemas.microsoft.com/office/drawing/2014/main" id="{13BC9D27-4EC3-46B2-DE62-72DA51129B6E}"/>
              </a:ext>
            </a:extLst>
          </p:cNvPr>
          <p:cNvSpPr txBox="1"/>
          <p:nvPr/>
        </p:nvSpPr>
        <p:spPr>
          <a:xfrm>
            <a:off x="2362200" y="7353300"/>
            <a:ext cx="4419600" cy="584775"/>
          </a:xfrm>
          <a:prstGeom prst="rect">
            <a:avLst/>
          </a:prstGeom>
          <a:noFill/>
        </p:spPr>
        <p:txBody>
          <a:bodyPr wrap="square" rtlCol="0">
            <a:spAutoFit/>
          </a:bodyPr>
          <a:lstStyle/>
          <a:p>
            <a:r>
              <a:rPr lang="es-MX" sz="3200" dirty="0"/>
              <a:t>Respuesta correcta: B</a:t>
            </a:r>
            <a:endParaRPr lang="es-CL" sz="3200" dirty="0"/>
          </a:p>
        </p:txBody>
      </p:sp>
      <p:sp>
        <p:nvSpPr>
          <p:cNvPr id="7" name="CuadroTexto 6">
            <a:extLst>
              <a:ext uri="{FF2B5EF4-FFF2-40B4-BE49-F238E27FC236}">
                <a16:creationId xmlns:a16="http://schemas.microsoft.com/office/drawing/2014/main" id="{040FEFB6-F473-769E-2DC2-41280E062337}"/>
              </a:ext>
            </a:extLst>
          </p:cNvPr>
          <p:cNvSpPr txBox="1"/>
          <p:nvPr/>
        </p:nvSpPr>
        <p:spPr>
          <a:xfrm>
            <a:off x="1676400" y="1714500"/>
            <a:ext cx="13716000" cy="4893647"/>
          </a:xfrm>
          <a:prstGeom prst="rect">
            <a:avLst/>
          </a:prstGeom>
          <a:noFill/>
        </p:spPr>
        <p:txBody>
          <a:bodyPr wrap="square" rtlCol="0">
            <a:spAutoFit/>
          </a:bodyPr>
          <a:lstStyle/>
          <a:p>
            <a:r>
              <a:rPr lang="es-MX" sz="2400" dirty="0"/>
              <a:t>4.- Tenía rasgos burgueses y mercantiles, por una parte, con un pasado latifundista y terrateniente al que no quería renunciar, por otra, y en suma con un modo de ser algo paradojal, que oscilaba entre los valores burgueses del trabajo, la sobriedad y los buenos negocios, y una tendencia o debilidad por los modos de vida de ser aristocráticos, ostentadores y </a:t>
            </a:r>
            <a:r>
              <a:rPr lang="es-MX" sz="2400" dirty="0" err="1"/>
              <a:t>eurepeizantes</a:t>
            </a:r>
            <a:r>
              <a:rPr lang="es-MX" sz="2400" dirty="0"/>
              <a:t>”</a:t>
            </a:r>
          </a:p>
          <a:p>
            <a:endParaRPr lang="es-MX" sz="2400" dirty="0"/>
          </a:p>
          <a:p>
            <a:pPr algn="r"/>
            <a:r>
              <a:rPr lang="es-MX" sz="2400" dirty="0"/>
              <a:t>Pinto, J. y Salazar, G. (2002). Historia Contemporánea de Chile. Tomo II. Santiago LOM (Fragmento)</a:t>
            </a:r>
          </a:p>
          <a:p>
            <a:pPr algn="r"/>
            <a:endParaRPr lang="es-MX" sz="2400" dirty="0"/>
          </a:p>
          <a:p>
            <a:pPr algn="just"/>
            <a:r>
              <a:rPr lang="es-CL" sz="2400" dirty="0"/>
              <a:t>¿Cuál es el actor social del siglo XIX  que se describe con este fragmento?</a:t>
            </a:r>
          </a:p>
          <a:p>
            <a:pPr algn="just"/>
            <a:endParaRPr lang="es-CL" sz="2400" dirty="0"/>
          </a:p>
          <a:p>
            <a:pPr marL="342900" indent="-342900" algn="just">
              <a:buAutoNum type="alphaUcParenR"/>
            </a:pPr>
            <a:r>
              <a:rPr lang="es-CL" sz="2400" dirty="0"/>
              <a:t>Clero</a:t>
            </a:r>
          </a:p>
          <a:p>
            <a:pPr marL="342900" indent="-342900" algn="just">
              <a:buAutoNum type="alphaUcParenR"/>
            </a:pPr>
            <a:r>
              <a:rPr lang="es-CL" sz="2400" dirty="0"/>
              <a:t>Oligarquía</a:t>
            </a:r>
          </a:p>
          <a:p>
            <a:pPr marL="342900" indent="-342900" algn="just">
              <a:buAutoNum type="alphaUcParenR"/>
            </a:pPr>
            <a:r>
              <a:rPr lang="es-CL" sz="2400" dirty="0"/>
              <a:t>Clase Media</a:t>
            </a:r>
          </a:p>
          <a:p>
            <a:pPr marL="342900" indent="-342900" algn="just">
              <a:buAutoNum type="alphaUcParenR"/>
            </a:pPr>
            <a:r>
              <a:rPr lang="es-CL" sz="2400" dirty="0"/>
              <a:t>Burocracia</a:t>
            </a:r>
          </a:p>
        </p:txBody>
      </p:sp>
    </p:spTree>
    <p:extLst>
      <p:ext uri="{BB962C8B-B14F-4D97-AF65-F5344CB8AC3E}">
        <p14:creationId xmlns:p14="http://schemas.microsoft.com/office/powerpoint/2010/main" val="60937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AC17B-A857-8626-FF9D-A4A01644753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3DD18E8-CE8E-CCE9-FEC2-DDD397453202}"/>
              </a:ext>
            </a:extLst>
          </p:cNvPr>
          <p:cNvGrpSpPr/>
          <p:nvPr/>
        </p:nvGrpSpPr>
        <p:grpSpPr>
          <a:xfrm>
            <a:off x="-381000" y="-647700"/>
            <a:ext cx="18288000" cy="10287000"/>
            <a:chOff x="0" y="0"/>
            <a:chExt cx="24384000" cy="13716000"/>
          </a:xfrm>
        </p:grpSpPr>
        <p:sp>
          <p:nvSpPr>
            <p:cNvPr id="3" name="Freeform 3">
              <a:extLst>
                <a:ext uri="{FF2B5EF4-FFF2-40B4-BE49-F238E27FC236}">
                  <a16:creationId xmlns:a16="http://schemas.microsoft.com/office/drawing/2014/main" id="{2F08F40E-379C-74BB-0A51-D3AADDA82B8B}"/>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a:extLst>
              <a:ext uri="{FF2B5EF4-FFF2-40B4-BE49-F238E27FC236}">
                <a16:creationId xmlns:a16="http://schemas.microsoft.com/office/drawing/2014/main" id="{C97021CC-099A-7C80-F45B-97D3696B3120}"/>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AAD5DA8C-7061-1094-1039-4F7F93C844BF}"/>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D85860B9-A0EE-6417-12C6-26D915A8ED6C}"/>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8" name="CuadroTexto 7">
            <a:extLst>
              <a:ext uri="{FF2B5EF4-FFF2-40B4-BE49-F238E27FC236}">
                <a16:creationId xmlns:a16="http://schemas.microsoft.com/office/drawing/2014/main" id="{98191873-3537-7998-0363-C3D1C65705B8}"/>
              </a:ext>
            </a:extLst>
          </p:cNvPr>
          <p:cNvSpPr txBox="1"/>
          <p:nvPr/>
        </p:nvSpPr>
        <p:spPr>
          <a:xfrm>
            <a:off x="2362200" y="7353300"/>
            <a:ext cx="4419600" cy="584775"/>
          </a:xfrm>
          <a:prstGeom prst="rect">
            <a:avLst/>
          </a:prstGeom>
          <a:noFill/>
        </p:spPr>
        <p:txBody>
          <a:bodyPr wrap="square" rtlCol="0">
            <a:spAutoFit/>
          </a:bodyPr>
          <a:lstStyle/>
          <a:p>
            <a:r>
              <a:rPr lang="es-MX" sz="3200" dirty="0"/>
              <a:t>Respuesta correcta: B</a:t>
            </a:r>
            <a:endParaRPr lang="es-CL" sz="3200" dirty="0"/>
          </a:p>
        </p:txBody>
      </p:sp>
      <p:sp>
        <p:nvSpPr>
          <p:cNvPr id="9" name="CuadroTexto 8">
            <a:extLst>
              <a:ext uri="{FF2B5EF4-FFF2-40B4-BE49-F238E27FC236}">
                <a16:creationId xmlns:a16="http://schemas.microsoft.com/office/drawing/2014/main" id="{2E86B777-3AAF-B3EC-8B08-C6EE20D26B42}"/>
              </a:ext>
            </a:extLst>
          </p:cNvPr>
          <p:cNvSpPr txBox="1"/>
          <p:nvPr/>
        </p:nvSpPr>
        <p:spPr>
          <a:xfrm>
            <a:off x="2435968" y="1866900"/>
            <a:ext cx="12346831" cy="5262979"/>
          </a:xfrm>
          <a:prstGeom prst="rect">
            <a:avLst/>
          </a:prstGeom>
          <a:noFill/>
        </p:spPr>
        <p:txBody>
          <a:bodyPr wrap="square">
            <a:spAutoFit/>
          </a:bodyPr>
          <a:lstStyle/>
          <a:p>
            <a:r>
              <a:rPr lang="es-MX" sz="2800" dirty="0"/>
              <a:t>5.- Desde la década de 1850 ciudades como Santiago y Valparaíso crecieron notablemente, produciéndose, al mismo tiempo, transformaciones sociales profundas y alteraciones en las formas cómo se habitaba y trabajaba en esos espacios urbanos. En relación a estos cambios es correcto afirmar que:</a:t>
            </a:r>
          </a:p>
          <a:p>
            <a:endParaRPr lang="es-MX" sz="2800" dirty="0"/>
          </a:p>
          <a:p>
            <a:r>
              <a:rPr lang="es-MX" sz="2800" dirty="0"/>
              <a:t>A) el crecimiento urbano aseguró el empleo de los sectores populares.</a:t>
            </a:r>
          </a:p>
          <a:p>
            <a:r>
              <a:rPr lang="es-MX" sz="2800" dirty="0"/>
              <a:t>B) se intensificó una marcada segregación espacial de la población en función de los sectores sociales.</a:t>
            </a:r>
          </a:p>
          <a:p>
            <a:r>
              <a:rPr lang="es-MX" sz="2800" dirty="0"/>
              <a:t>C) el Estado atendió con eficiencia las demandas de habitación y servicios del conjunto de la población.</a:t>
            </a:r>
          </a:p>
          <a:p>
            <a:r>
              <a:rPr lang="es-MX" sz="2800" dirty="0"/>
              <a:t>D) los sectores populares provenientes del mundo rural fueron rápidamente integrados a los beneficios de la vida urbana</a:t>
            </a:r>
            <a:endParaRPr lang="es-CL" sz="2800" dirty="0"/>
          </a:p>
        </p:txBody>
      </p:sp>
    </p:spTree>
    <p:extLst>
      <p:ext uri="{BB962C8B-B14F-4D97-AF65-F5344CB8AC3E}">
        <p14:creationId xmlns:p14="http://schemas.microsoft.com/office/powerpoint/2010/main" val="20029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967DE-8133-32AF-1EBA-8DDA6F614A0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C9C7D19-6D1C-9E2D-5D6D-CA7A6ACA8619}"/>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D64002AD-B591-A57D-76E9-4B420D6A608C}"/>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a:extLst>
              <a:ext uri="{FF2B5EF4-FFF2-40B4-BE49-F238E27FC236}">
                <a16:creationId xmlns:a16="http://schemas.microsoft.com/office/drawing/2014/main" id="{6C81F932-9CED-F792-A116-7766E1834768}"/>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4ABE611C-7C82-E902-F593-94B94C268E70}"/>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D5F6EC9A-B6F1-23D3-8767-6F585B199C4F}"/>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8" name="CuadroTexto 7">
            <a:extLst>
              <a:ext uri="{FF2B5EF4-FFF2-40B4-BE49-F238E27FC236}">
                <a16:creationId xmlns:a16="http://schemas.microsoft.com/office/drawing/2014/main" id="{F44C50D4-5100-5DD3-8007-7CEE025BCA22}"/>
              </a:ext>
            </a:extLst>
          </p:cNvPr>
          <p:cNvSpPr txBox="1"/>
          <p:nvPr/>
        </p:nvSpPr>
        <p:spPr>
          <a:xfrm>
            <a:off x="2362200" y="7353300"/>
            <a:ext cx="4419600" cy="584775"/>
          </a:xfrm>
          <a:prstGeom prst="rect">
            <a:avLst/>
          </a:prstGeom>
          <a:noFill/>
        </p:spPr>
        <p:txBody>
          <a:bodyPr wrap="square" rtlCol="0">
            <a:spAutoFit/>
          </a:bodyPr>
          <a:lstStyle/>
          <a:p>
            <a:r>
              <a:rPr lang="es-MX" sz="3200" dirty="0"/>
              <a:t>Respuesta correcta: B</a:t>
            </a:r>
            <a:endParaRPr lang="es-CL" sz="3200" dirty="0"/>
          </a:p>
        </p:txBody>
      </p:sp>
      <p:sp>
        <p:nvSpPr>
          <p:cNvPr id="10" name="CuadroTexto 9">
            <a:extLst>
              <a:ext uri="{FF2B5EF4-FFF2-40B4-BE49-F238E27FC236}">
                <a16:creationId xmlns:a16="http://schemas.microsoft.com/office/drawing/2014/main" id="{D5BD3532-3457-846C-CEA7-DCE94070ED62}"/>
              </a:ext>
            </a:extLst>
          </p:cNvPr>
          <p:cNvSpPr txBox="1"/>
          <p:nvPr/>
        </p:nvSpPr>
        <p:spPr>
          <a:xfrm>
            <a:off x="2362200" y="1790700"/>
            <a:ext cx="12573000" cy="3970318"/>
          </a:xfrm>
          <a:prstGeom prst="rect">
            <a:avLst/>
          </a:prstGeom>
          <a:noFill/>
        </p:spPr>
        <p:txBody>
          <a:bodyPr wrap="square" rtlCol="0">
            <a:spAutoFit/>
          </a:bodyPr>
          <a:lstStyle/>
          <a:p>
            <a:r>
              <a:rPr lang="es-MX" sz="2800" dirty="0"/>
              <a:t>6.- A fines del siglo XIX, la expansión ferroviaria fue vista como un símbolo de "progreso". Según las fuentes, ¿cuál era el objetivo económico principal de conectar las diversas regiones del país mediante el tren?</a:t>
            </a:r>
          </a:p>
          <a:p>
            <a:r>
              <a:rPr lang="es-MX" sz="2800" dirty="0"/>
              <a:t>A) Facilitar el turismo masivo de la clase media hacia los balnearios del litoral central.</a:t>
            </a:r>
          </a:p>
          <a:p>
            <a:r>
              <a:rPr lang="es-MX" sz="2800" dirty="0"/>
              <a:t>B) Unir los centros productivos con los puertos para la exportación de materias primas como el salitre y el cobre</a:t>
            </a:r>
          </a:p>
          <a:p>
            <a:r>
              <a:rPr lang="es-MX" sz="2800" dirty="0"/>
              <a:t>C) Competir con la marina mercante nacional para reducir los costos de transporte de pasajeros.</a:t>
            </a:r>
          </a:p>
          <a:p>
            <a:r>
              <a:rPr lang="es-MX" sz="2800" dirty="0"/>
              <a:t>D) Evitar la dependencia de los capitales extranjeros en la explotación minera.</a:t>
            </a:r>
            <a:endParaRPr lang="es-CL" sz="2800" dirty="0"/>
          </a:p>
        </p:txBody>
      </p:sp>
    </p:spTree>
    <p:extLst>
      <p:ext uri="{BB962C8B-B14F-4D97-AF65-F5344CB8AC3E}">
        <p14:creationId xmlns:p14="http://schemas.microsoft.com/office/powerpoint/2010/main" val="82964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C2AAD-E886-F8A6-557A-6A1B104ADF7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61EFF1B-EC80-93F3-FE1E-0AC22C834716}"/>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AB8C5CE6-C0F4-C216-DF64-96F3FFF4CD46}"/>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a:extLst>
              <a:ext uri="{FF2B5EF4-FFF2-40B4-BE49-F238E27FC236}">
                <a16:creationId xmlns:a16="http://schemas.microsoft.com/office/drawing/2014/main" id="{1DBFE809-3454-DE6E-A05C-EB43C03A02AF}"/>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73E44AA1-C7FF-C90F-7DF9-4AF7679C4811}"/>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E4E15A96-5B38-966E-A601-B8FF08DD97D0}"/>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8" name="CuadroTexto 7">
            <a:extLst>
              <a:ext uri="{FF2B5EF4-FFF2-40B4-BE49-F238E27FC236}">
                <a16:creationId xmlns:a16="http://schemas.microsoft.com/office/drawing/2014/main" id="{81442D0E-6E02-0C02-E99D-F4ED50E8FC99}"/>
              </a:ext>
            </a:extLst>
          </p:cNvPr>
          <p:cNvSpPr txBox="1"/>
          <p:nvPr/>
        </p:nvSpPr>
        <p:spPr>
          <a:xfrm>
            <a:off x="2362200" y="7353300"/>
            <a:ext cx="4419600" cy="584775"/>
          </a:xfrm>
          <a:prstGeom prst="rect">
            <a:avLst/>
          </a:prstGeom>
          <a:noFill/>
        </p:spPr>
        <p:txBody>
          <a:bodyPr wrap="square" rtlCol="0">
            <a:spAutoFit/>
          </a:bodyPr>
          <a:lstStyle/>
          <a:p>
            <a:r>
              <a:rPr lang="es-MX" sz="3200" dirty="0"/>
              <a:t>Respuesta correcta:  C</a:t>
            </a:r>
            <a:endParaRPr lang="es-CL" sz="3200" dirty="0"/>
          </a:p>
        </p:txBody>
      </p:sp>
      <p:sp>
        <p:nvSpPr>
          <p:cNvPr id="7" name="CuadroTexto 6">
            <a:extLst>
              <a:ext uri="{FF2B5EF4-FFF2-40B4-BE49-F238E27FC236}">
                <a16:creationId xmlns:a16="http://schemas.microsoft.com/office/drawing/2014/main" id="{E5A5245A-81EE-C742-9DB7-E74A7F864037}"/>
              </a:ext>
            </a:extLst>
          </p:cNvPr>
          <p:cNvSpPr txBox="1"/>
          <p:nvPr/>
        </p:nvSpPr>
        <p:spPr>
          <a:xfrm>
            <a:off x="2133600" y="1714500"/>
            <a:ext cx="11734800" cy="4832092"/>
          </a:xfrm>
          <a:prstGeom prst="rect">
            <a:avLst/>
          </a:prstGeom>
          <a:noFill/>
        </p:spPr>
        <p:txBody>
          <a:bodyPr wrap="square" rtlCol="0">
            <a:spAutoFit/>
          </a:bodyPr>
          <a:lstStyle/>
          <a:p>
            <a:r>
              <a:rPr lang="es-MX" sz="2800" dirty="0"/>
              <a:t>7.-A pesar de los cambios políticos de la República, el sistema social en el campo mostró una larga continuidad. ¿Cuál era la situación del inquilino en la gran hacienda chilena durante gran parte del siglo XIX?</a:t>
            </a:r>
          </a:p>
          <a:p>
            <a:r>
              <a:rPr lang="es-MX" sz="2800" dirty="0"/>
              <a:t>A) Poseía la propiedad legal de pequeñas parcelas gracias a las leyes de </a:t>
            </a:r>
            <a:r>
              <a:rPr lang="es-MX" sz="2800" dirty="0" err="1"/>
              <a:t>exvinculación</a:t>
            </a:r>
            <a:r>
              <a:rPr lang="es-MX" sz="2800" dirty="0"/>
              <a:t>.</a:t>
            </a:r>
          </a:p>
          <a:p>
            <a:r>
              <a:rPr lang="es-MX" sz="2800" dirty="0"/>
              <a:t>B) Gozaba de salarios elevados que le permitían una rápida movilidad social hacia la elite.</a:t>
            </a:r>
          </a:p>
          <a:p>
            <a:r>
              <a:rPr lang="es-MX" sz="2800" dirty="0"/>
              <a:t>C) Vivía en condiciones de dependencia y pobreza, bajo un régimen de subordinación al patrón</a:t>
            </a:r>
          </a:p>
          <a:p>
            <a:r>
              <a:rPr lang="es-MX" sz="2800" dirty="0"/>
              <a:t>D) Formó los primeros sindicatos agrícolas que lograron negociar precios fijos para el trigo.</a:t>
            </a:r>
          </a:p>
        </p:txBody>
      </p:sp>
    </p:spTree>
    <p:extLst>
      <p:ext uri="{BB962C8B-B14F-4D97-AF65-F5344CB8AC3E}">
        <p14:creationId xmlns:p14="http://schemas.microsoft.com/office/powerpoint/2010/main" val="34464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3F1CD-25A9-BA38-7C37-00574CA97E6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97C1EDD-0B94-85E7-73CE-ADF410227B06}"/>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0D03D162-FB29-8EF3-6E75-14953B5EFAD1}"/>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a:extLst>
              <a:ext uri="{FF2B5EF4-FFF2-40B4-BE49-F238E27FC236}">
                <a16:creationId xmlns:a16="http://schemas.microsoft.com/office/drawing/2014/main" id="{7741D48E-E8B3-75EC-C6F5-53D94C61F58C}"/>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FDF9B099-6482-28C0-8D5D-3033F46E7823}"/>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7C21F2C4-421B-5104-5A9F-05B98003B29C}"/>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8" name="CuadroTexto 7">
            <a:extLst>
              <a:ext uri="{FF2B5EF4-FFF2-40B4-BE49-F238E27FC236}">
                <a16:creationId xmlns:a16="http://schemas.microsoft.com/office/drawing/2014/main" id="{89D96169-2B14-2CE9-F265-E9C8D2014F77}"/>
              </a:ext>
            </a:extLst>
          </p:cNvPr>
          <p:cNvSpPr txBox="1"/>
          <p:nvPr/>
        </p:nvSpPr>
        <p:spPr>
          <a:xfrm>
            <a:off x="2362200" y="7353300"/>
            <a:ext cx="4419600" cy="584775"/>
          </a:xfrm>
          <a:prstGeom prst="rect">
            <a:avLst/>
          </a:prstGeom>
          <a:noFill/>
        </p:spPr>
        <p:txBody>
          <a:bodyPr wrap="square" rtlCol="0">
            <a:spAutoFit/>
          </a:bodyPr>
          <a:lstStyle/>
          <a:p>
            <a:r>
              <a:rPr lang="es-MX" sz="3200" dirty="0"/>
              <a:t>Respuesta correcta: D</a:t>
            </a:r>
            <a:endParaRPr lang="es-CL" sz="3200" dirty="0"/>
          </a:p>
        </p:txBody>
      </p:sp>
      <p:sp>
        <p:nvSpPr>
          <p:cNvPr id="7" name="CuadroTexto 6">
            <a:extLst>
              <a:ext uri="{FF2B5EF4-FFF2-40B4-BE49-F238E27FC236}">
                <a16:creationId xmlns:a16="http://schemas.microsoft.com/office/drawing/2014/main" id="{EE95FC63-E62D-1E59-37DA-7F29EFC63ADC}"/>
              </a:ext>
            </a:extLst>
          </p:cNvPr>
          <p:cNvSpPr txBox="1"/>
          <p:nvPr/>
        </p:nvSpPr>
        <p:spPr>
          <a:xfrm>
            <a:off x="1752600" y="1562100"/>
            <a:ext cx="13411200" cy="5262979"/>
          </a:xfrm>
          <a:prstGeom prst="rect">
            <a:avLst/>
          </a:prstGeom>
          <a:noFill/>
        </p:spPr>
        <p:txBody>
          <a:bodyPr wrap="square" rtlCol="0">
            <a:spAutoFit/>
          </a:bodyPr>
          <a:lstStyle/>
          <a:p>
            <a:r>
              <a:rPr lang="es-MX" sz="2800" dirty="0"/>
              <a:t>8.-Durante el siglo XIX, el debate económico en Chile osciló entre el proteccionismo y el liberalismo. Según las fuentes sobre la llegada de la economía clásica, ¿cuál fue el principal argumento de los defensores del liberalismo extremo (Laissez-faire), como los discípulos de Courcelle-</a:t>
            </a:r>
            <a:r>
              <a:rPr lang="es-MX" sz="2800" dirty="0" err="1"/>
              <a:t>Seneuil</a:t>
            </a:r>
            <a:r>
              <a:rPr lang="es-MX" sz="2800" dirty="0"/>
              <a:t>, respecto a la crisis de 1857?</a:t>
            </a:r>
          </a:p>
          <a:p>
            <a:pPr marL="514350" indent="-514350">
              <a:buAutoNum type="alphaUcParenR"/>
            </a:pPr>
            <a:r>
              <a:rPr lang="es-MX" sz="2800" dirty="0"/>
              <a:t>El Estado debía intervenir activamente inyectando capital a los bancos para evitar su quiebra. </a:t>
            </a:r>
          </a:p>
          <a:p>
            <a:r>
              <a:rPr lang="es-MX" sz="2800" dirty="0"/>
              <a:t>B) La crisis se solucionaría mediante la creación de un Banco Nacional de emisión monopólica controlado por el fisco. </a:t>
            </a:r>
          </a:p>
          <a:p>
            <a:r>
              <a:rPr lang="es-MX" sz="2800" dirty="0"/>
              <a:t>C) Era necesario aumentar los aranceles aduaneros al 60% para proteger la industria nacional de la competencia extranjera. .</a:t>
            </a:r>
            <a:endParaRPr lang="es-CL" sz="2800" dirty="0"/>
          </a:p>
          <a:p>
            <a:r>
              <a:rPr lang="es-MX" sz="2800" dirty="0"/>
              <a:t>D) El mercado debía </a:t>
            </a:r>
            <a:r>
              <a:rPr lang="es-MX" sz="2800" dirty="0" err="1"/>
              <a:t>auto-regularse</a:t>
            </a:r>
            <a:r>
              <a:rPr lang="es-MX" sz="2800" dirty="0"/>
              <a:t>, permitiendo incluso la quiebra de productores ineficientes sin intervención estatal</a:t>
            </a:r>
          </a:p>
        </p:txBody>
      </p:sp>
    </p:spTree>
    <p:extLst>
      <p:ext uri="{BB962C8B-B14F-4D97-AF65-F5344CB8AC3E}">
        <p14:creationId xmlns:p14="http://schemas.microsoft.com/office/powerpoint/2010/main" val="301885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261430" y="-756638"/>
            <a:ext cx="11829851" cy="11800276"/>
          </a:xfrm>
          <a:custGeom>
            <a:avLst/>
            <a:gdLst/>
            <a:ahLst/>
            <a:cxnLst/>
            <a:rect l="l" t="t" r="r" b="b"/>
            <a:pathLst>
              <a:path w="11829851" h="11800276">
                <a:moveTo>
                  <a:pt x="0" y="0"/>
                </a:moveTo>
                <a:lnTo>
                  <a:pt x="11829851" y="0"/>
                </a:lnTo>
                <a:lnTo>
                  <a:pt x="11829851" y="11800276"/>
                </a:lnTo>
                <a:lnTo>
                  <a:pt x="0" y="11800276"/>
                </a:lnTo>
                <a:lnTo>
                  <a:pt x="0" y="0"/>
                </a:lnTo>
                <a:close/>
              </a:path>
            </a:pathLst>
          </a:custGeom>
          <a:blipFill>
            <a:blip r:embed="rId2"/>
            <a:stretch>
              <a:fillRect/>
            </a:stretch>
          </a:blipFill>
        </p:spPr>
        <p:txBody>
          <a:bodyPr/>
          <a:lstStyle/>
          <a:p>
            <a:endParaRPr lang="es-CL"/>
          </a:p>
        </p:txBody>
      </p:sp>
      <p:grpSp>
        <p:nvGrpSpPr>
          <p:cNvPr id="3" name="Group 3"/>
          <p:cNvGrpSpPr/>
          <p:nvPr/>
        </p:nvGrpSpPr>
        <p:grpSpPr>
          <a:xfrm rot="-10800000">
            <a:off x="-4427246" y="5238750"/>
            <a:ext cx="15865572" cy="11972520"/>
            <a:chOff x="0" y="0"/>
            <a:chExt cx="7118922" cy="5372100"/>
          </a:xfrm>
        </p:grpSpPr>
        <p:sp>
          <p:nvSpPr>
            <p:cNvPr id="4" name="Freeform 4"/>
            <p:cNvSpPr/>
            <p:nvPr/>
          </p:nvSpPr>
          <p:spPr>
            <a:xfrm>
              <a:off x="0" y="0"/>
              <a:ext cx="7118922" cy="5372100"/>
            </a:xfrm>
            <a:custGeom>
              <a:avLst/>
              <a:gdLst/>
              <a:ahLst/>
              <a:cxnLst/>
              <a:rect l="l" t="t" r="r" b="b"/>
              <a:pathLst>
                <a:path w="7118922" h="5372100">
                  <a:moveTo>
                    <a:pt x="5568252" y="0"/>
                  </a:moveTo>
                  <a:lnTo>
                    <a:pt x="1550670" y="0"/>
                  </a:lnTo>
                  <a:lnTo>
                    <a:pt x="0" y="2686050"/>
                  </a:lnTo>
                  <a:lnTo>
                    <a:pt x="1550670" y="5372100"/>
                  </a:lnTo>
                  <a:lnTo>
                    <a:pt x="5568252" y="5372100"/>
                  </a:lnTo>
                  <a:lnTo>
                    <a:pt x="7118922" y="2686050"/>
                  </a:lnTo>
                  <a:lnTo>
                    <a:pt x="5568252" y="0"/>
                  </a:lnTo>
                  <a:close/>
                </a:path>
              </a:pathLst>
            </a:custGeom>
            <a:solidFill>
              <a:srgbClr val="D1D8A1"/>
            </a:solidFill>
          </p:spPr>
          <p:txBody>
            <a:bodyPr/>
            <a:lstStyle/>
            <a:p>
              <a:endParaRPr lang="es-CL"/>
            </a:p>
          </p:txBody>
        </p:sp>
      </p:grpSp>
      <p:sp>
        <p:nvSpPr>
          <p:cNvPr id="5" name="TextBox 5"/>
          <p:cNvSpPr txBox="1"/>
          <p:nvPr/>
        </p:nvSpPr>
        <p:spPr>
          <a:xfrm>
            <a:off x="1028700" y="6238677"/>
            <a:ext cx="7170447" cy="2276792"/>
          </a:xfrm>
          <a:prstGeom prst="rect">
            <a:avLst/>
          </a:prstGeom>
        </p:spPr>
        <p:txBody>
          <a:bodyPr lIns="0" tIns="0" rIns="0" bIns="0" rtlCol="0" anchor="t">
            <a:spAutoFit/>
          </a:bodyPr>
          <a:lstStyle/>
          <a:p>
            <a:pPr algn="l">
              <a:lnSpc>
                <a:spcPts val="8277"/>
              </a:lnSpc>
            </a:pPr>
            <a:r>
              <a:rPr lang="en-US" sz="7524" b="1">
                <a:solidFill>
                  <a:srgbClr val="0C3E5B"/>
                </a:solidFill>
                <a:latin typeface="Calibri (MS) Bold"/>
                <a:ea typeface="Calibri (MS) Bold"/>
                <a:cs typeface="Calibri (MS) Bold"/>
                <a:sym typeface="Calibri (MS) Bold"/>
              </a:rPr>
              <a:t>¡Muchas gracias por su atención!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C496-5430-D907-B3E1-EC50C86E3B7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3186DD7-8A2B-F99A-656C-368764E97FB4}"/>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FDD65CA0-D99F-7997-25B2-04490185855C}"/>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a:extLst>
              <a:ext uri="{FF2B5EF4-FFF2-40B4-BE49-F238E27FC236}">
                <a16:creationId xmlns:a16="http://schemas.microsoft.com/office/drawing/2014/main" id="{FE8F984A-FEF2-9554-F9D3-F0AAE4A03465}"/>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78E5E24A-79EA-86B5-6F18-E9B2E29D9DF1}"/>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8088155F-2250-A407-08CD-151DBC9077F8}"/>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9" name="CuadroTexto 8">
            <a:extLst>
              <a:ext uri="{FF2B5EF4-FFF2-40B4-BE49-F238E27FC236}">
                <a16:creationId xmlns:a16="http://schemas.microsoft.com/office/drawing/2014/main" id="{76FD9011-A1EC-E66D-BDD5-6D42ED9E355C}"/>
              </a:ext>
            </a:extLst>
          </p:cNvPr>
          <p:cNvSpPr txBox="1"/>
          <p:nvPr/>
        </p:nvSpPr>
        <p:spPr>
          <a:xfrm>
            <a:off x="3276600" y="2781300"/>
            <a:ext cx="9454550" cy="584775"/>
          </a:xfrm>
          <a:prstGeom prst="rect">
            <a:avLst/>
          </a:prstGeom>
          <a:noFill/>
        </p:spPr>
        <p:txBody>
          <a:bodyPr wrap="square">
            <a:spAutoFit/>
          </a:bodyPr>
          <a:lstStyle/>
          <a:p>
            <a:r>
              <a:rPr lang="es-CL" sz="3200" dirty="0"/>
              <a:t>https://www.youtube.com/watch?v=6_NDKZ3EhXM</a:t>
            </a:r>
          </a:p>
        </p:txBody>
      </p:sp>
    </p:spTree>
    <p:extLst>
      <p:ext uri="{BB962C8B-B14F-4D97-AF65-F5344CB8AC3E}">
        <p14:creationId xmlns:p14="http://schemas.microsoft.com/office/powerpoint/2010/main" val="1485722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71500"/>
            <a:ext cx="18288000" cy="11874926"/>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p:cNvGrpSpPr/>
          <p:nvPr/>
        </p:nvGrpSpPr>
        <p:grpSpPr>
          <a:xfrm>
            <a:off x="0" y="0"/>
            <a:ext cx="13171808" cy="1371600"/>
            <a:chOff x="0" y="0"/>
            <a:chExt cx="17562411" cy="1828800"/>
          </a:xfrm>
        </p:grpSpPr>
        <p:sp>
          <p:nvSpPr>
            <p:cNvPr id="5" name="Freeform 5"/>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7" name="TextBox 7"/>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9" name="CuadroTexto 8">
            <a:extLst>
              <a:ext uri="{FF2B5EF4-FFF2-40B4-BE49-F238E27FC236}">
                <a16:creationId xmlns:a16="http://schemas.microsoft.com/office/drawing/2014/main" id="{6E0783BC-2846-A80B-D532-7C64818A6050}"/>
              </a:ext>
            </a:extLst>
          </p:cNvPr>
          <p:cNvSpPr txBox="1"/>
          <p:nvPr/>
        </p:nvSpPr>
        <p:spPr>
          <a:xfrm>
            <a:off x="7315200" y="2775373"/>
            <a:ext cx="10972799" cy="3888757"/>
          </a:xfrm>
          <a:prstGeom prst="rect">
            <a:avLst/>
          </a:prstGeom>
          <a:noFill/>
        </p:spPr>
        <p:txBody>
          <a:bodyPr wrap="square">
            <a:spAutoFit/>
          </a:bodyPr>
          <a:lstStyle/>
          <a:p>
            <a:pPr algn="l">
              <a:lnSpc>
                <a:spcPct val="107000"/>
              </a:lnSpc>
              <a:spcAft>
                <a:spcPts val="400"/>
              </a:spcAft>
              <a:buNone/>
            </a:pPr>
            <a:r>
              <a:rPr lang="es-CL" sz="2400" b="1" kern="100" dirty="0">
                <a:effectLst/>
                <a:latin typeface="Times New Roman" panose="02020603050405020304" pitchFamily="18" charset="0"/>
                <a:ea typeface="Calibri" panose="020F0502020204030204" pitchFamily="34" charset="0"/>
                <a:cs typeface="Times New Roman" panose="02020603050405020304" pitchFamily="18" charset="0"/>
              </a:rPr>
              <a:t>Liberalismo y expansión económica</a:t>
            </a:r>
          </a:p>
          <a:p>
            <a:pPr marL="342900" indent="-342900" algn="just">
              <a:lnSpc>
                <a:spcPct val="107000"/>
              </a:lnSpc>
              <a:spcAft>
                <a:spcPts val="200"/>
              </a:spcAft>
              <a:buChar char="•"/>
            </a:pPr>
            <a:r>
              <a:rPr lang="es-CL" sz="2800" kern="100" dirty="0">
                <a:effectLst/>
                <a:latin typeface="Times New Roman" panose="02020603050405020304" pitchFamily="18" charset="0"/>
                <a:ea typeface="Calibri" panose="020F0502020204030204" pitchFamily="34" charset="0"/>
                <a:cs typeface="Times New Roman" panose="02020603050405020304" pitchFamily="18" charset="0"/>
              </a:rPr>
              <a:t>Crisis económica impulsa posturas liberales clásicas</a:t>
            </a:r>
          </a:p>
          <a:p>
            <a:pPr marL="342900" indent="-342900" algn="just">
              <a:lnSpc>
                <a:spcPct val="107000"/>
              </a:lnSpc>
              <a:spcAft>
                <a:spcPts val="200"/>
              </a:spcAft>
              <a:buChar char="•"/>
            </a:pPr>
            <a:r>
              <a:rPr lang="es-CL" sz="2800" kern="100" dirty="0">
                <a:effectLst/>
                <a:latin typeface="Times New Roman" panose="02020603050405020304" pitchFamily="18" charset="0"/>
                <a:ea typeface="Calibri" panose="020F0502020204030204" pitchFamily="34" charset="0"/>
                <a:cs typeface="Times New Roman" panose="02020603050405020304" pitchFamily="18" charset="0"/>
              </a:rPr>
              <a:t>Courcelle-</a:t>
            </a:r>
            <a:r>
              <a:rPr lang="es-CL" sz="2800" kern="100" dirty="0" err="1">
                <a:effectLst/>
                <a:latin typeface="Times New Roman" panose="02020603050405020304" pitchFamily="18" charset="0"/>
                <a:ea typeface="Calibri" panose="020F0502020204030204" pitchFamily="34" charset="0"/>
                <a:cs typeface="Times New Roman" panose="02020603050405020304" pitchFamily="18" charset="0"/>
              </a:rPr>
              <a:t>Seneuil</a:t>
            </a:r>
            <a:r>
              <a:rPr lang="es-CL" sz="2800" kern="100" dirty="0">
                <a:effectLst/>
                <a:latin typeface="Times New Roman" panose="02020603050405020304" pitchFamily="18" charset="0"/>
                <a:ea typeface="Calibri" panose="020F0502020204030204" pitchFamily="34" charset="0"/>
                <a:cs typeface="Times New Roman" panose="02020603050405020304" pitchFamily="18" charset="0"/>
              </a:rPr>
              <a:t> asesora a Chile en economía liberal</a:t>
            </a:r>
          </a:p>
          <a:p>
            <a:pPr marL="342900" indent="-342900" algn="just">
              <a:lnSpc>
                <a:spcPct val="107000"/>
              </a:lnSpc>
              <a:spcAft>
                <a:spcPts val="200"/>
              </a:spcAft>
              <a:buChar char="•"/>
            </a:pPr>
            <a:r>
              <a:rPr lang="es-CL" sz="2800" kern="100" dirty="0">
                <a:effectLst/>
                <a:latin typeface="Times New Roman" panose="02020603050405020304" pitchFamily="18" charset="0"/>
                <a:ea typeface="Calibri" panose="020F0502020204030204" pitchFamily="34" charset="0"/>
                <a:cs typeface="Times New Roman" panose="02020603050405020304" pitchFamily="18" charset="0"/>
              </a:rPr>
              <a:t>Nuevos yacimientos abren ciclo expansivo desde 1860</a:t>
            </a:r>
          </a:p>
          <a:p>
            <a:pPr marL="342900" indent="-342900" algn="just">
              <a:lnSpc>
                <a:spcPct val="107000"/>
              </a:lnSpc>
              <a:spcAft>
                <a:spcPts val="200"/>
              </a:spcAft>
              <a:buChar char="•"/>
            </a:pPr>
            <a:r>
              <a:rPr lang="es-CL" sz="2800" kern="100" dirty="0">
                <a:effectLst/>
                <a:latin typeface="Times New Roman" panose="02020603050405020304" pitchFamily="18" charset="0"/>
                <a:ea typeface="Calibri" panose="020F0502020204030204" pitchFamily="34" charset="0"/>
                <a:cs typeface="Times New Roman" panose="02020603050405020304" pitchFamily="18" charset="0"/>
              </a:rPr>
              <a:t>Segunda Revolución Industrial transforma Europa y EE.UU</a:t>
            </a:r>
          </a:p>
          <a:p>
            <a:pPr marL="342900" indent="-342900" algn="just">
              <a:lnSpc>
                <a:spcPct val="107000"/>
              </a:lnSpc>
              <a:spcAft>
                <a:spcPts val="200"/>
              </a:spcAft>
              <a:buChar char="•"/>
            </a:pPr>
            <a:r>
              <a:rPr lang="es-CL" sz="2800" kern="100" dirty="0">
                <a:effectLst/>
                <a:latin typeface="Times New Roman" panose="02020603050405020304" pitchFamily="18" charset="0"/>
                <a:ea typeface="Calibri" panose="020F0502020204030204" pitchFamily="34" charset="0"/>
                <a:cs typeface="Times New Roman" panose="02020603050405020304" pitchFamily="18" charset="0"/>
              </a:rPr>
              <a:t>Ferrocarril y vapor revolucionan el transporte</a:t>
            </a:r>
          </a:p>
          <a:p>
            <a:pPr marL="342900" indent="-342900" algn="just">
              <a:lnSpc>
                <a:spcPct val="107000"/>
              </a:lnSpc>
              <a:spcAft>
                <a:spcPts val="200"/>
              </a:spcAft>
              <a:buChar char="•"/>
            </a:pPr>
            <a:r>
              <a:rPr lang="es-CL" sz="2800" kern="100" dirty="0">
                <a:effectLst/>
                <a:latin typeface="Times New Roman" panose="02020603050405020304" pitchFamily="18" charset="0"/>
                <a:ea typeface="Calibri" panose="020F0502020204030204" pitchFamily="34" charset="0"/>
                <a:cs typeface="Times New Roman" panose="02020603050405020304" pitchFamily="18" charset="0"/>
              </a:rPr>
              <a:t>Chile adopta estos cambios entre 1820 y 1850</a:t>
            </a:r>
          </a:p>
          <a:p>
            <a:pPr marL="342900" indent="-342900" algn="just">
              <a:lnSpc>
                <a:spcPct val="107000"/>
              </a:lnSpc>
              <a:spcAft>
                <a:spcPts val="200"/>
              </a:spcAft>
              <a:buChar char="•"/>
            </a:pPr>
            <a:r>
              <a:rPr lang="es-CL" sz="2800" kern="100" dirty="0">
                <a:effectLst/>
                <a:latin typeface="Times New Roman" panose="02020603050405020304" pitchFamily="18" charset="0"/>
                <a:ea typeface="Calibri" panose="020F0502020204030204" pitchFamily="34" charset="0"/>
                <a:cs typeface="Times New Roman" panose="02020603050405020304" pitchFamily="18" charset="0"/>
              </a:rPr>
              <a:t>Crecimiento demográfico dinamiza el comercio</a:t>
            </a:r>
          </a:p>
        </p:txBody>
      </p:sp>
      <p:sp>
        <p:nvSpPr>
          <p:cNvPr id="11" name="CuadroTexto 10">
            <a:extLst>
              <a:ext uri="{FF2B5EF4-FFF2-40B4-BE49-F238E27FC236}">
                <a16:creationId xmlns:a16="http://schemas.microsoft.com/office/drawing/2014/main" id="{838521B5-3DA9-DE83-4644-1DF785A09DB0}"/>
              </a:ext>
            </a:extLst>
          </p:cNvPr>
          <p:cNvSpPr txBox="1"/>
          <p:nvPr/>
        </p:nvSpPr>
        <p:spPr>
          <a:xfrm>
            <a:off x="3429000" y="1513127"/>
            <a:ext cx="8256637" cy="1120243"/>
          </a:xfrm>
          <a:prstGeom prst="rect">
            <a:avLst/>
          </a:prstGeom>
          <a:noFill/>
        </p:spPr>
        <p:txBody>
          <a:bodyPr wrap="square">
            <a:spAutoFit/>
          </a:bodyPr>
          <a:lstStyle/>
          <a:p>
            <a:pPr algn="just">
              <a:lnSpc>
                <a:spcPct val="107000"/>
              </a:lnSpc>
              <a:spcAft>
                <a:spcPts val="800"/>
              </a:spcAft>
              <a:buNone/>
            </a:pPr>
            <a:r>
              <a:rPr lang="es-CL" sz="3200" b="1" kern="100" dirty="0">
                <a:effectLst/>
                <a:latin typeface="Times New Roman" panose="02020603050405020304" pitchFamily="18" charset="0"/>
                <a:ea typeface="Calibri" panose="020F0502020204030204" pitchFamily="34" charset="0"/>
                <a:cs typeface="Times New Roman" panose="02020603050405020304" pitchFamily="18" charset="0"/>
              </a:rPr>
              <a:t>Liberalismo Económico y cambios tendientes a su liberalización y expansión (1860-1878)</a:t>
            </a:r>
            <a:endParaRPr lang="es-CL"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Jean Gustave Courcelle-Seneuil (1813-1892) - Memoria Chilena, Biblioteca  Nacional de Chile">
            <a:extLst>
              <a:ext uri="{FF2B5EF4-FFF2-40B4-BE49-F238E27FC236}">
                <a16:creationId xmlns:a16="http://schemas.microsoft.com/office/drawing/2014/main" id="{FDDED8C8-B055-8904-9344-84AEB0482F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67" y="2704059"/>
            <a:ext cx="2438400" cy="3633216"/>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E8219068-FA00-C9A6-F0D6-842460AB7137}"/>
              </a:ext>
            </a:extLst>
          </p:cNvPr>
          <p:cNvSpPr txBox="1"/>
          <p:nvPr/>
        </p:nvSpPr>
        <p:spPr>
          <a:xfrm>
            <a:off x="457200" y="6438899"/>
            <a:ext cx="4419600" cy="523220"/>
          </a:xfrm>
          <a:prstGeom prst="rect">
            <a:avLst/>
          </a:prstGeom>
          <a:noFill/>
        </p:spPr>
        <p:txBody>
          <a:bodyPr wrap="square" rtlCol="0">
            <a:spAutoFit/>
          </a:bodyPr>
          <a:lstStyle/>
          <a:p>
            <a:pPr algn="ctr"/>
            <a:r>
              <a:rPr lang="es-MX" sz="2800" dirty="0">
                <a:latin typeface="Times New Roman" panose="02020603050405020304" pitchFamily="18" charset="0"/>
                <a:cs typeface="Times New Roman" panose="02020603050405020304" pitchFamily="18" charset="0"/>
              </a:rPr>
              <a:t>Jean Courcelle-</a:t>
            </a:r>
            <a:r>
              <a:rPr lang="es-MX" sz="2800" dirty="0" err="1">
                <a:latin typeface="Times New Roman" panose="02020603050405020304" pitchFamily="18" charset="0"/>
                <a:cs typeface="Times New Roman" panose="02020603050405020304" pitchFamily="18" charset="0"/>
              </a:rPr>
              <a:t>Seneuil</a:t>
            </a:r>
            <a:endParaRPr lang="es-CL" sz="2800" dirty="0">
              <a:latin typeface="Times New Roman" panose="02020603050405020304" pitchFamily="18" charset="0"/>
              <a:cs typeface="Times New Roman" panose="02020603050405020304" pitchFamily="18" charset="0"/>
            </a:endParaRPr>
          </a:p>
        </p:txBody>
      </p:sp>
      <p:pic>
        <p:nvPicPr>
          <p:cNvPr id="14" name="Imagen 13">
            <a:extLst>
              <a:ext uri="{FF2B5EF4-FFF2-40B4-BE49-F238E27FC236}">
                <a16:creationId xmlns:a16="http://schemas.microsoft.com/office/drawing/2014/main" id="{D0661B84-E522-5349-49BB-297548FC9465}"/>
              </a:ext>
            </a:extLst>
          </p:cNvPr>
          <p:cNvPicPr>
            <a:picLocks noChangeAspect="1"/>
          </p:cNvPicPr>
          <p:nvPr/>
        </p:nvPicPr>
        <p:blipFill>
          <a:blip r:embed="rId3"/>
          <a:stretch>
            <a:fillRect/>
          </a:stretch>
        </p:blipFill>
        <p:spPr>
          <a:xfrm>
            <a:off x="5638800" y="6806133"/>
            <a:ext cx="5184990" cy="2973086"/>
          </a:xfrm>
          <a:prstGeom prst="rect">
            <a:avLst/>
          </a:prstGeom>
        </p:spPr>
      </p:pic>
      <p:sp>
        <p:nvSpPr>
          <p:cNvPr id="15" name="CuadroTexto 14">
            <a:extLst>
              <a:ext uri="{FF2B5EF4-FFF2-40B4-BE49-F238E27FC236}">
                <a16:creationId xmlns:a16="http://schemas.microsoft.com/office/drawing/2014/main" id="{338B406C-6E78-5B1F-E9B1-E68CB9B1DC79}"/>
              </a:ext>
            </a:extLst>
          </p:cNvPr>
          <p:cNvSpPr txBox="1"/>
          <p:nvPr/>
        </p:nvSpPr>
        <p:spPr>
          <a:xfrm>
            <a:off x="11506200" y="8343900"/>
            <a:ext cx="4495800" cy="954107"/>
          </a:xfrm>
          <a:prstGeom prst="rect">
            <a:avLst/>
          </a:prstGeom>
          <a:noFill/>
        </p:spPr>
        <p:txBody>
          <a:bodyPr wrap="square" rtlCol="0">
            <a:spAutoFit/>
          </a:bodyPr>
          <a:lstStyle/>
          <a:p>
            <a:r>
              <a:rPr lang="es-MX" sz="2800" dirty="0">
                <a:latin typeface="Times New Roman" panose="02020603050405020304" pitchFamily="18" charset="0"/>
                <a:cs typeface="Times New Roman" panose="02020603050405020304" pitchFamily="18" charset="0"/>
              </a:rPr>
              <a:t>Expansión ferroviaria en el siglo XIX</a:t>
            </a:r>
            <a:endParaRPr lang="es-CL"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933" y="39861"/>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p:cNvGrpSpPr/>
          <p:nvPr/>
        </p:nvGrpSpPr>
        <p:grpSpPr>
          <a:xfrm>
            <a:off x="0" y="0"/>
            <a:ext cx="13171808" cy="1371600"/>
            <a:chOff x="0" y="0"/>
            <a:chExt cx="17562411" cy="1828800"/>
          </a:xfrm>
        </p:grpSpPr>
        <p:sp>
          <p:nvSpPr>
            <p:cNvPr id="5" name="Freeform 5"/>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7" name="TextBox 7"/>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10" name="TextBox 10"/>
          <p:cNvSpPr txBox="1"/>
          <p:nvPr/>
        </p:nvSpPr>
        <p:spPr>
          <a:xfrm>
            <a:off x="4619059" y="7473241"/>
            <a:ext cx="7797205" cy="730969"/>
          </a:xfrm>
          <a:prstGeom prst="rect">
            <a:avLst/>
          </a:prstGeom>
        </p:spPr>
        <p:txBody>
          <a:bodyPr lIns="0" tIns="0" rIns="0" bIns="0" rtlCol="0" anchor="t">
            <a:spAutoFit/>
          </a:bodyPr>
          <a:lstStyle/>
          <a:p>
            <a:pPr algn="ctr">
              <a:lnSpc>
                <a:spcPts val="5729"/>
              </a:lnSpc>
              <a:spcBef>
                <a:spcPct val="0"/>
              </a:spcBef>
            </a:pPr>
            <a:endParaRPr lang="en-US" sz="4774" b="1" spc="-7" dirty="0">
              <a:solidFill>
                <a:srgbClr val="0C3D5B"/>
              </a:solidFill>
              <a:latin typeface="Calibri (MS) Bold"/>
              <a:ea typeface="Calibri (MS) Bold"/>
              <a:cs typeface="Calibri (MS) Bold"/>
              <a:sym typeface="Calibri (MS) Bold"/>
            </a:endParaRPr>
          </a:p>
        </p:txBody>
      </p:sp>
      <p:sp>
        <p:nvSpPr>
          <p:cNvPr id="14" name="CuadroTexto 13">
            <a:extLst>
              <a:ext uri="{FF2B5EF4-FFF2-40B4-BE49-F238E27FC236}">
                <a16:creationId xmlns:a16="http://schemas.microsoft.com/office/drawing/2014/main" id="{5ACADE4E-23A6-9139-38E7-E6FC7A4CF8F1}"/>
              </a:ext>
            </a:extLst>
          </p:cNvPr>
          <p:cNvSpPr txBox="1"/>
          <p:nvPr/>
        </p:nvSpPr>
        <p:spPr>
          <a:xfrm>
            <a:off x="8686800" y="2813759"/>
            <a:ext cx="8686799" cy="6724918"/>
          </a:xfrm>
          <a:prstGeom prst="rect">
            <a:avLst/>
          </a:prstGeom>
          <a:noFill/>
        </p:spPr>
        <p:txBody>
          <a:bodyPr wrap="square">
            <a:spAutoFit/>
          </a:bodyPr>
          <a:lstStyle/>
          <a:p>
            <a:pPr algn="l">
              <a:spcAft>
                <a:spcPts val="400"/>
              </a:spcAft>
              <a:buNone/>
            </a:pPr>
            <a:r>
              <a:rPr lang="es-MX" sz="3200" b="1" dirty="0">
                <a:latin typeface="Times New Roman" panose="02020603050405020304" pitchFamily="18" charset="0"/>
                <a:cs typeface="Times New Roman" panose="02020603050405020304" pitchFamily="18" charset="0"/>
              </a:rPr>
              <a:t>Agricultura y estancamiento productivo</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Agricultura y minería desplazan la manufactura local</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Manufactura artesanal predomina hasta 1850</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Haciendas exportan trigo y cebada a Inglaterra (1865-1875)</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Cepas francesas reemplazan las vides nacionales</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Canal de Las Mercedes irriga valles centrales</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Élite destina capitales a palacetes, no al campo</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Expansión territorial motiva la Ocupación de la Araucanía.</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Comienza a aparecer una nueva riqueza, a medida que se avanza hacia el Norte: </a:t>
            </a:r>
            <a:r>
              <a:rPr lang="es-MX" sz="3200">
                <a:latin typeface="Times New Roman" panose="02020603050405020304" pitchFamily="18" charset="0"/>
                <a:cs typeface="Times New Roman" panose="02020603050405020304" pitchFamily="18" charset="0"/>
              </a:rPr>
              <a:t>el Salitre.</a:t>
            </a:r>
            <a:endParaRPr lang="es-MX" sz="3200" dirty="0">
              <a:latin typeface="Times New Roman" panose="02020603050405020304" pitchFamily="18" charset="0"/>
              <a:cs typeface="Times New Roman" panose="02020603050405020304" pitchFamily="18" charset="0"/>
            </a:endParaRPr>
          </a:p>
        </p:txBody>
      </p:sp>
      <p:sp>
        <p:nvSpPr>
          <p:cNvPr id="15" name="CuadroTexto 14">
            <a:extLst>
              <a:ext uri="{FF2B5EF4-FFF2-40B4-BE49-F238E27FC236}">
                <a16:creationId xmlns:a16="http://schemas.microsoft.com/office/drawing/2014/main" id="{727D8AE7-650D-E1C8-671A-E7227E46A7DD}"/>
              </a:ext>
            </a:extLst>
          </p:cNvPr>
          <p:cNvSpPr txBox="1"/>
          <p:nvPr/>
        </p:nvSpPr>
        <p:spPr>
          <a:xfrm>
            <a:off x="4191000" y="1847635"/>
            <a:ext cx="9513760" cy="646331"/>
          </a:xfrm>
          <a:prstGeom prst="rect">
            <a:avLst/>
          </a:prstGeom>
          <a:noFill/>
        </p:spPr>
        <p:txBody>
          <a:bodyPr wrap="square" rtlCol="0">
            <a:spAutoFit/>
          </a:bodyPr>
          <a:lstStyle/>
          <a:p>
            <a:r>
              <a:rPr lang="es-MX" sz="3600" b="1" dirty="0">
                <a:latin typeface="Times New Roman" panose="02020603050405020304" pitchFamily="18" charset="0"/>
                <a:cs typeface="Times New Roman" panose="02020603050405020304" pitchFamily="18" charset="0"/>
              </a:rPr>
              <a:t>Efectos de la productividad: Agricultura</a:t>
            </a:r>
            <a:endParaRPr lang="es-CL" sz="3600" b="1" dirty="0">
              <a:latin typeface="Times New Roman" panose="02020603050405020304" pitchFamily="18" charset="0"/>
              <a:cs typeface="Times New Roman" panose="02020603050405020304" pitchFamily="18" charset="0"/>
            </a:endParaRPr>
          </a:p>
        </p:txBody>
      </p:sp>
      <p:pic>
        <p:nvPicPr>
          <p:cNvPr id="17" name="Imagen 16">
            <a:extLst>
              <a:ext uri="{FF2B5EF4-FFF2-40B4-BE49-F238E27FC236}">
                <a16:creationId xmlns:a16="http://schemas.microsoft.com/office/drawing/2014/main" id="{6AD82740-8CFB-6973-6F4D-27A2527057EC}"/>
              </a:ext>
            </a:extLst>
          </p:cNvPr>
          <p:cNvPicPr>
            <a:picLocks noChangeAspect="1"/>
          </p:cNvPicPr>
          <p:nvPr/>
        </p:nvPicPr>
        <p:blipFill>
          <a:blip r:embed="rId2"/>
          <a:stretch>
            <a:fillRect/>
          </a:stretch>
        </p:blipFill>
        <p:spPr>
          <a:xfrm>
            <a:off x="1168999" y="3178898"/>
            <a:ext cx="6331869" cy="534924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0"/>
            <a:ext cx="18288000" cy="10287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nvGrpSpPr>
          <p:cNvPr id="4" name="Group 4"/>
          <p:cNvGrpSpPr/>
          <p:nvPr/>
        </p:nvGrpSpPr>
        <p:grpSpPr>
          <a:xfrm>
            <a:off x="0" y="0"/>
            <a:ext cx="13171808" cy="1371600"/>
            <a:chOff x="0" y="0"/>
            <a:chExt cx="17562411" cy="1828800"/>
          </a:xfrm>
        </p:grpSpPr>
        <p:sp>
          <p:nvSpPr>
            <p:cNvPr id="5" name="Freeform 5"/>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8" name="TextBox 8"/>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14" name="CuadroTexto 13">
            <a:extLst>
              <a:ext uri="{FF2B5EF4-FFF2-40B4-BE49-F238E27FC236}">
                <a16:creationId xmlns:a16="http://schemas.microsoft.com/office/drawing/2014/main" id="{0AF10FDD-4A37-7043-9414-EB2FD1FE63B6}"/>
              </a:ext>
            </a:extLst>
          </p:cNvPr>
          <p:cNvSpPr txBox="1"/>
          <p:nvPr/>
        </p:nvSpPr>
        <p:spPr>
          <a:xfrm>
            <a:off x="2895600" y="2171700"/>
            <a:ext cx="11353800" cy="584775"/>
          </a:xfrm>
          <a:prstGeom prst="rect">
            <a:avLst/>
          </a:prstGeom>
          <a:noFill/>
        </p:spPr>
        <p:txBody>
          <a:bodyPr wrap="square" rtlCol="0">
            <a:spAutoFit/>
          </a:bodyPr>
          <a:lstStyle/>
          <a:p>
            <a:r>
              <a:rPr lang="es-CL" sz="3200" b="1" dirty="0">
                <a:latin typeface="Times New Roman" panose="02020603050405020304" pitchFamily="18" charset="0"/>
                <a:cs typeface="Times New Roman" panose="02020603050405020304" pitchFamily="18" charset="0"/>
              </a:rPr>
              <a:t>El desarrollo bancario y la crisis del bimetalismo de 1878-1881</a:t>
            </a:r>
            <a:endParaRPr lang="es-CL" sz="3200" dirty="0">
              <a:latin typeface="Times New Roman" panose="02020603050405020304" pitchFamily="18" charset="0"/>
              <a:cs typeface="Times New Roman" panose="02020603050405020304" pitchFamily="18" charset="0"/>
            </a:endParaRPr>
          </a:p>
        </p:txBody>
      </p:sp>
      <p:sp>
        <p:nvSpPr>
          <p:cNvPr id="15" name="CuadroTexto 14">
            <a:extLst>
              <a:ext uri="{FF2B5EF4-FFF2-40B4-BE49-F238E27FC236}">
                <a16:creationId xmlns:a16="http://schemas.microsoft.com/office/drawing/2014/main" id="{DC44B9BC-158E-87DB-BB98-E92E789A5584}"/>
              </a:ext>
            </a:extLst>
          </p:cNvPr>
          <p:cNvSpPr txBox="1"/>
          <p:nvPr/>
        </p:nvSpPr>
        <p:spPr>
          <a:xfrm>
            <a:off x="6934200" y="3019841"/>
            <a:ext cx="9601200" cy="5714385"/>
          </a:xfrm>
          <a:prstGeom prst="rect">
            <a:avLst/>
          </a:prstGeom>
          <a:noFill/>
        </p:spPr>
        <p:txBody>
          <a:bodyPr wrap="square" rtlCol="0">
            <a:spAutoFit/>
          </a:bodyPr>
          <a:lstStyle/>
          <a:p>
            <a:pPr algn="l">
              <a:spcAft>
                <a:spcPts val="400"/>
              </a:spcAft>
              <a:buNone/>
            </a:pPr>
            <a:r>
              <a:rPr lang="es-MX" sz="3200" b="1" dirty="0"/>
              <a:t>Banca y crisis monetaria</a:t>
            </a:r>
          </a:p>
          <a:p>
            <a:pPr marL="342900" indent="-342900" algn="l">
              <a:spcAft>
                <a:spcPts val="200"/>
              </a:spcAft>
              <a:buChar char="•"/>
            </a:pPr>
            <a:r>
              <a:rPr lang="es-MX" sz="3200" dirty="0"/>
              <a:t>Estado legisla a favor del comercio exterior</a:t>
            </a:r>
          </a:p>
          <a:p>
            <a:pPr marL="342900" indent="-342900" algn="l">
              <a:spcAft>
                <a:spcPts val="200"/>
              </a:spcAft>
              <a:buChar char="•"/>
            </a:pPr>
            <a:r>
              <a:rPr lang="es-MX" sz="3200" dirty="0"/>
              <a:t>Valparaíso concentra las primeras instituciones financieras</a:t>
            </a:r>
          </a:p>
          <a:p>
            <a:pPr marL="342900" indent="-342900" algn="l">
              <a:spcAft>
                <a:spcPts val="200"/>
              </a:spcAft>
              <a:buChar char="•"/>
            </a:pPr>
            <a:r>
              <a:rPr lang="es-MX" sz="3200" dirty="0"/>
              <a:t>Surgen Caja Hipotecaria y primeros bancos (1855-1859)</a:t>
            </a:r>
          </a:p>
          <a:p>
            <a:pPr marL="342900" indent="-342900" algn="l">
              <a:spcAft>
                <a:spcPts val="200"/>
              </a:spcAft>
              <a:buChar char="•"/>
            </a:pPr>
            <a:r>
              <a:rPr lang="es-MX" sz="3200" dirty="0"/>
              <a:t>Monopolio estatal de moneda genera crisis de circulante</a:t>
            </a:r>
          </a:p>
          <a:p>
            <a:pPr marL="342900" indent="-342900" algn="l">
              <a:spcAft>
                <a:spcPts val="200"/>
              </a:spcAft>
              <a:buChar char="•"/>
            </a:pPr>
            <a:r>
              <a:rPr lang="es-MX" sz="3200" dirty="0"/>
              <a:t>Ley de Bancos de 1860 regula el encaje</a:t>
            </a:r>
          </a:p>
          <a:p>
            <a:pPr marL="342900" indent="-342900" algn="l">
              <a:spcAft>
                <a:spcPts val="200"/>
              </a:spcAft>
              <a:buChar char="•"/>
            </a:pPr>
            <a:r>
              <a:rPr lang="es-MX" sz="3200" dirty="0"/>
              <a:t>Especulación y corridas bancarias persisten hasta 1878</a:t>
            </a:r>
          </a:p>
          <a:p>
            <a:pPr marL="342900" indent="-342900" algn="l">
              <a:spcAft>
                <a:spcPts val="200"/>
              </a:spcAft>
              <a:buChar char="•"/>
            </a:pPr>
            <a:r>
              <a:rPr lang="es-MX" sz="3200" dirty="0"/>
              <a:t>Gastos militares devalúan la moneda nacional</a:t>
            </a:r>
          </a:p>
        </p:txBody>
      </p:sp>
      <p:sp>
        <p:nvSpPr>
          <p:cNvPr id="16" name="CuadroTexto 15">
            <a:extLst>
              <a:ext uri="{FF2B5EF4-FFF2-40B4-BE49-F238E27FC236}">
                <a16:creationId xmlns:a16="http://schemas.microsoft.com/office/drawing/2014/main" id="{558C660D-09DB-9D03-9EE0-815301527492}"/>
              </a:ext>
            </a:extLst>
          </p:cNvPr>
          <p:cNvSpPr txBox="1"/>
          <p:nvPr/>
        </p:nvSpPr>
        <p:spPr>
          <a:xfrm>
            <a:off x="762000" y="7530526"/>
            <a:ext cx="5181600" cy="1384995"/>
          </a:xfrm>
          <a:prstGeom prst="rect">
            <a:avLst/>
          </a:prstGeom>
          <a:noFill/>
        </p:spPr>
        <p:txBody>
          <a:bodyPr wrap="square" rtlCol="0">
            <a:spAutoFit/>
          </a:bodyPr>
          <a:lstStyle/>
          <a:p>
            <a:pPr algn="just"/>
            <a:r>
              <a:rPr lang="es-MX" sz="2800" dirty="0"/>
              <a:t>Imágenes de Papel Moneda del siglo XIX en Chile, específicamente del Banco de Valparaíso.</a:t>
            </a:r>
          </a:p>
        </p:txBody>
      </p:sp>
      <p:pic>
        <p:nvPicPr>
          <p:cNvPr id="18" name="Imagen 17">
            <a:extLst>
              <a:ext uri="{FF2B5EF4-FFF2-40B4-BE49-F238E27FC236}">
                <a16:creationId xmlns:a16="http://schemas.microsoft.com/office/drawing/2014/main" id="{A256965C-F4AB-5F2B-E793-836A1BC51ADF}"/>
              </a:ext>
            </a:extLst>
          </p:cNvPr>
          <p:cNvPicPr>
            <a:picLocks noChangeAspect="1"/>
          </p:cNvPicPr>
          <p:nvPr/>
        </p:nvPicPr>
        <p:blipFill>
          <a:blip r:embed="rId2"/>
          <a:stretch>
            <a:fillRect/>
          </a:stretch>
        </p:blipFill>
        <p:spPr>
          <a:xfrm>
            <a:off x="575733" y="3100387"/>
            <a:ext cx="5715000" cy="40862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p:cNvGrpSpPr/>
          <p:nvPr/>
        </p:nvGrpSpPr>
        <p:grpSpPr>
          <a:xfrm>
            <a:off x="0" y="0"/>
            <a:ext cx="13171808" cy="1371600"/>
            <a:chOff x="0" y="0"/>
            <a:chExt cx="17562411" cy="1828800"/>
          </a:xfrm>
        </p:grpSpPr>
        <p:sp>
          <p:nvSpPr>
            <p:cNvPr id="5" name="Freeform 5"/>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10" name="CuadroTexto 9">
            <a:extLst>
              <a:ext uri="{FF2B5EF4-FFF2-40B4-BE49-F238E27FC236}">
                <a16:creationId xmlns:a16="http://schemas.microsoft.com/office/drawing/2014/main" id="{F9F6E053-2BF8-BA11-3411-8139F88EF6B4}"/>
              </a:ext>
            </a:extLst>
          </p:cNvPr>
          <p:cNvSpPr txBox="1"/>
          <p:nvPr/>
        </p:nvSpPr>
        <p:spPr>
          <a:xfrm>
            <a:off x="3200400" y="1866900"/>
            <a:ext cx="10744200" cy="1200329"/>
          </a:xfrm>
          <a:prstGeom prst="rect">
            <a:avLst/>
          </a:prstGeom>
          <a:noFill/>
        </p:spPr>
        <p:txBody>
          <a:bodyPr wrap="square" rtlCol="0">
            <a:spAutoFit/>
          </a:bodyPr>
          <a:lstStyle/>
          <a:p>
            <a:r>
              <a:rPr lang="es-CL" sz="3600" b="1" dirty="0">
                <a:latin typeface="Times New Roman" panose="02020603050405020304" pitchFamily="18" charset="0"/>
                <a:cs typeface="Times New Roman" panose="02020603050405020304" pitchFamily="18" charset="0"/>
              </a:rPr>
              <a:t>ASPECTOS SOCIALES Y CULTURALES DEL SIGLO XIX</a:t>
            </a:r>
            <a:endParaRPr lang="es-CL" sz="3600" dirty="0">
              <a:latin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89965BB5-615D-A71E-6EFE-B0B5D1E7BD79}"/>
              </a:ext>
            </a:extLst>
          </p:cNvPr>
          <p:cNvSpPr txBox="1"/>
          <p:nvPr/>
        </p:nvSpPr>
        <p:spPr>
          <a:xfrm>
            <a:off x="7391400" y="3527805"/>
            <a:ext cx="10058399" cy="5811847"/>
          </a:xfrm>
          <a:prstGeom prst="rect">
            <a:avLst/>
          </a:prstGeom>
          <a:noFill/>
        </p:spPr>
        <p:txBody>
          <a:bodyPr wrap="square">
            <a:spAutoFit/>
          </a:bodyPr>
          <a:lstStyle/>
          <a:p>
            <a:pPr algn="l">
              <a:spcAft>
                <a:spcPts val="400"/>
              </a:spcAft>
              <a:buNone/>
            </a:pPr>
            <a:r>
              <a:rPr lang="es-MX" sz="3600" b="1" dirty="0"/>
              <a:t>Sociedad y cultura siglo XIX</a:t>
            </a:r>
          </a:p>
          <a:p>
            <a:pPr marL="342900" indent="-342900" algn="l">
              <a:spcAft>
                <a:spcPts val="200"/>
              </a:spcAft>
              <a:buChar char="•"/>
            </a:pPr>
            <a:r>
              <a:rPr lang="es-MX" sz="3600" dirty="0"/>
              <a:t>Un millón de habitantes rurales hacia 1830</a:t>
            </a:r>
          </a:p>
          <a:p>
            <a:pPr marL="342900" indent="-342900" algn="l">
              <a:spcAft>
                <a:spcPts val="200"/>
              </a:spcAft>
              <a:buChar char="•"/>
            </a:pPr>
            <a:r>
              <a:rPr lang="es-MX" sz="3600" dirty="0"/>
              <a:t>Sociedad estamental da paso a estructura de clases</a:t>
            </a:r>
          </a:p>
          <a:p>
            <a:pPr marL="342900" indent="-342900" algn="l">
              <a:spcAft>
                <a:spcPts val="200"/>
              </a:spcAft>
              <a:buChar char="•"/>
            </a:pPr>
            <a:r>
              <a:rPr lang="es-MX" sz="3600" dirty="0"/>
              <a:t>Oligarquía, burguesía y campesinos conforman las clases</a:t>
            </a:r>
          </a:p>
          <a:p>
            <a:pPr marL="342900" indent="-342900" algn="l">
              <a:spcAft>
                <a:spcPts val="200"/>
              </a:spcAft>
              <a:buChar char="•"/>
            </a:pPr>
            <a:r>
              <a:rPr lang="es-MX" sz="3600" dirty="0"/>
              <a:t>Minería del Norte Chico genera proletariado incipiente</a:t>
            </a:r>
          </a:p>
          <a:p>
            <a:pPr marL="342900" indent="-342900" algn="l">
              <a:spcAft>
                <a:spcPts val="200"/>
              </a:spcAft>
              <a:buChar char="•"/>
            </a:pPr>
            <a:r>
              <a:rPr lang="es-MX" sz="3600" dirty="0"/>
              <a:t>Tradición hispana se asocia con “barbarie”</a:t>
            </a:r>
          </a:p>
          <a:p>
            <a:pPr marL="342900" indent="-342900" algn="l">
              <a:spcAft>
                <a:spcPts val="200"/>
              </a:spcAft>
              <a:buChar char="•"/>
            </a:pPr>
            <a:r>
              <a:rPr lang="es-MX" sz="3600" dirty="0"/>
              <a:t>Oligarquía adopta el modo de vida europeo como “civilizada”</a:t>
            </a:r>
          </a:p>
        </p:txBody>
      </p:sp>
      <p:pic>
        <p:nvPicPr>
          <p:cNvPr id="16" name="Imagen 15">
            <a:extLst>
              <a:ext uri="{FF2B5EF4-FFF2-40B4-BE49-F238E27FC236}">
                <a16:creationId xmlns:a16="http://schemas.microsoft.com/office/drawing/2014/main" id="{2EA0ECDA-47DD-08D5-34C3-09CBF97C8B96}"/>
              </a:ext>
            </a:extLst>
          </p:cNvPr>
          <p:cNvPicPr>
            <a:picLocks noChangeAspect="1"/>
          </p:cNvPicPr>
          <p:nvPr/>
        </p:nvPicPr>
        <p:blipFill>
          <a:blip r:embed="rId2"/>
          <a:stretch>
            <a:fillRect/>
          </a:stretch>
        </p:blipFill>
        <p:spPr>
          <a:xfrm>
            <a:off x="609600" y="3067229"/>
            <a:ext cx="6477000" cy="641967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p:cNvGrpSpPr/>
          <p:nvPr/>
        </p:nvGrpSpPr>
        <p:grpSpPr>
          <a:xfrm>
            <a:off x="0" y="0"/>
            <a:ext cx="13171808" cy="1371600"/>
            <a:chOff x="0" y="0"/>
            <a:chExt cx="17562411" cy="1828800"/>
          </a:xfrm>
        </p:grpSpPr>
        <p:sp>
          <p:nvSpPr>
            <p:cNvPr id="5" name="Freeform 5"/>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9" name="CuadroTexto 8">
            <a:extLst>
              <a:ext uri="{FF2B5EF4-FFF2-40B4-BE49-F238E27FC236}">
                <a16:creationId xmlns:a16="http://schemas.microsoft.com/office/drawing/2014/main" id="{B8A00B24-0A23-D3E7-5F0C-83F92E5ADA3F}"/>
              </a:ext>
            </a:extLst>
          </p:cNvPr>
          <p:cNvSpPr txBox="1"/>
          <p:nvPr/>
        </p:nvSpPr>
        <p:spPr>
          <a:xfrm>
            <a:off x="9296400" y="2223076"/>
            <a:ext cx="7685314" cy="6155531"/>
          </a:xfrm>
          <a:prstGeom prst="rect">
            <a:avLst/>
          </a:prstGeom>
          <a:noFill/>
        </p:spPr>
        <p:txBody>
          <a:bodyPr wrap="square">
            <a:spAutoFit/>
          </a:bodyPr>
          <a:lstStyle/>
          <a:p>
            <a:pPr marL="342900" indent="-342900" algn="l">
              <a:spcAft>
                <a:spcPts val="200"/>
              </a:spcAft>
              <a:buChar char="•"/>
            </a:pPr>
            <a:r>
              <a:rPr lang="es-MX" sz="3200" dirty="0"/>
              <a:t>Oligarquía rechaza costumbres populares como vulgares</a:t>
            </a:r>
          </a:p>
          <a:p>
            <a:pPr marL="342900" indent="-342900" algn="l">
              <a:spcAft>
                <a:spcPts val="200"/>
              </a:spcAft>
              <a:buChar char="•"/>
            </a:pPr>
            <a:r>
              <a:rPr lang="es-MX" sz="3200" dirty="0"/>
              <a:t>Leyes buscan “civilizar al pueblo”</a:t>
            </a:r>
          </a:p>
          <a:p>
            <a:pPr marL="342900" indent="-342900" algn="l">
              <a:spcAft>
                <a:spcPts val="200"/>
              </a:spcAft>
              <a:buChar char="•"/>
            </a:pPr>
            <a:r>
              <a:rPr lang="es-MX" sz="3200" dirty="0"/>
              <a:t>Fiestas callejeras se trasladan a teatros</a:t>
            </a:r>
          </a:p>
          <a:p>
            <a:pPr marL="342900" indent="-342900" algn="l">
              <a:spcAft>
                <a:spcPts val="200"/>
              </a:spcAft>
              <a:buChar char="•"/>
            </a:pPr>
            <a:r>
              <a:rPr lang="es-MX" sz="3200" dirty="0"/>
              <a:t>Regulan chinganas, plazas, mercados y bares</a:t>
            </a:r>
          </a:p>
          <a:p>
            <a:pPr marL="342900" indent="-342900" algn="l">
              <a:spcAft>
                <a:spcPts val="200"/>
              </a:spcAft>
              <a:buChar char="•"/>
            </a:pPr>
            <a:r>
              <a:rPr lang="es-MX" sz="3200" dirty="0"/>
              <a:t>Elite edifica palacios; pobres viven en “arrabales infestos”</a:t>
            </a:r>
          </a:p>
          <a:p>
            <a:pPr marL="342900" indent="-342900" algn="l">
              <a:spcAft>
                <a:spcPts val="200"/>
              </a:spcAft>
              <a:buChar char="•"/>
            </a:pPr>
            <a:r>
              <a:rPr lang="es-MX" sz="3200" dirty="0"/>
              <a:t>Vicuña Mackenna busca crear “el París de América”</a:t>
            </a:r>
          </a:p>
          <a:p>
            <a:pPr marL="342900" indent="-342900" algn="l">
              <a:spcAft>
                <a:spcPts val="200"/>
              </a:spcAft>
              <a:buChar char="•"/>
            </a:pPr>
            <a:r>
              <a:rPr lang="es-MX" sz="3200" dirty="0"/>
              <a:t>París influye en moda, consumo y diseño urbano</a:t>
            </a:r>
          </a:p>
        </p:txBody>
      </p:sp>
      <p:sp>
        <p:nvSpPr>
          <p:cNvPr id="10" name="CuadroTexto 9">
            <a:extLst>
              <a:ext uri="{FF2B5EF4-FFF2-40B4-BE49-F238E27FC236}">
                <a16:creationId xmlns:a16="http://schemas.microsoft.com/office/drawing/2014/main" id="{4EC9D95C-EEA5-97D8-51C3-03F2AAB811DE}"/>
              </a:ext>
            </a:extLst>
          </p:cNvPr>
          <p:cNvSpPr txBox="1"/>
          <p:nvPr/>
        </p:nvSpPr>
        <p:spPr>
          <a:xfrm>
            <a:off x="1676400" y="1638300"/>
            <a:ext cx="8153400" cy="584775"/>
          </a:xfrm>
          <a:prstGeom prst="rect">
            <a:avLst/>
          </a:prstGeom>
          <a:noFill/>
        </p:spPr>
        <p:txBody>
          <a:bodyPr wrap="square" rtlCol="0">
            <a:spAutoFit/>
          </a:bodyPr>
          <a:lstStyle/>
          <a:p>
            <a:pPr>
              <a:spcAft>
                <a:spcPts val="400"/>
              </a:spcAft>
            </a:pPr>
            <a:r>
              <a:rPr lang="es-MX" sz="3200" b="1" dirty="0"/>
              <a:t>Oligarquía y control social</a:t>
            </a:r>
          </a:p>
        </p:txBody>
      </p:sp>
      <p:pic>
        <p:nvPicPr>
          <p:cNvPr id="12" name="Imagen 11">
            <a:extLst>
              <a:ext uri="{FF2B5EF4-FFF2-40B4-BE49-F238E27FC236}">
                <a16:creationId xmlns:a16="http://schemas.microsoft.com/office/drawing/2014/main" id="{FA4F2FF9-74CB-0C0C-2C28-00CC9E88E9DE}"/>
              </a:ext>
            </a:extLst>
          </p:cNvPr>
          <p:cNvPicPr>
            <a:picLocks noChangeAspect="1"/>
          </p:cNvPicPr>
          <p:nvPr/>
        </p:nvPicPr>
        <p:blipFill>
          <a:blip r:embed="rId2"/>
          <a:stretch>
            <a:fillRect/>
          </a:stretch>
        </p:blipFill>
        <p:spPr>
          <a:xfrm>
            <a:off x="762000" y="2690269"/>
            <a:ext cx="4619799" cy="3262849"/>
          </a:xfrm>
          <a:prstGeom prst="rect">
            <a:avLst/>
          </a:prstGeom>
        </p:spPr>
      </p:pic>
      <p:pic>
        <p:nvPicPr>
          <p:cNvPr id="14" name="Imagen 13">
            <a:extLst>
              <a:ext uri="{FF2B5EF4-FFF2-40B4-BE49-F238E27FC236}">
                <a16:creationId xmlns:a16="http://schemas.microsoft.com/office/drawing/2014/main" id="{1FD8C079-5517-C5C9-38B9-52E3769A5193}"/>
              </a:ext>
            </a:extLst>
          </p:cNvPr>
          <p:cNvPicPr>
            <a:picLocks noChangeAspect="1"/>
          </p:cNvPicPr>
          <p:nvPr/>
        </p:nvPicPr>
        <p:blipFill>
          <a:blip r:embed="rId3"/>
          <a:stretch>
            <a:fillRect/>
          </a:stretch>
        </p:blipFill>
        <p:spPr>
          <a:xfrm>
            <a:off x="2255142" y="6197144"/>
            <a:ext cx="4786117" cy="3766971"/>
          </a:xfrm>
          <a:prstGeom prst="rect">
            <a:avLst/>
          </a:prstGeom>
        </p:spPr>
      </p:pic>
      <p:sp>
        <p:nvSpPr>
          <p:cNvPr id="15" name="CuadroTexto 14">
            <a:extLst>
              <a:ext uri="{FF2B5EF4-FFF2-40B4-BE49-F238E27FC236}">
                <a16:creationId xmlns:a16="http://schemas.microsoft.com/office/drawing/2014/main" id="{30669C20-496E-EA3C-06E1-0B4D183B1576}"/>
              </a:ext>
            </a:extLst>
          </p:cNvPr>
          <p:cNvSpPr txBox="1"/>
          <p:nvPr/>
        </p:nvSpPr>
        <p:spPr>
          <a:xfrm>
            <a:off x="5782733" y="3720525"/>
            <a:ext cx="2895600" cy="830997"/>
          </a:xfrm>
          <a:prstGeom prst="rect">
            <a:avLst/>
          </a:prstGeom>
          <a:noFill/>
        </p:spPr>
        <p:txBody>
          <a:bodyPr wrap="square" rtlCol="0">
            <a:spAutoFit/>
          </a:bodyPr>
          <a:lstStyle/>
          <a:p>
            <a:r>
              <a:rPr lang="es-MX" sz="2400" b="1" dirty="0"/>
              <a:t>Chinganas a la izquierda</a:t>
            </a:r>
            <a:endParaRPr lang="es-CL" sz="2400" b="1" dirty="0"/>
          </a:p>
        </p:txBody>
      </p:sp>
      <p:sp>
        <p:nvSpPr>
          <p:cNvPr id="16" name="CuadroTexto 15">
            <a:extLst>
              <a:ext uri="{FF2B5EF4-FFF2-40B4-BE49-F238E27FC236}">
                <a16:creationId xmlns:a16="http://schemas.microsoft.com/office/drawing/2014/main" id="{0E059DC2-5B89-2E82-7158-66469F1E2C56}"/>
              </a:ext>
            </a:extLst>
          </p:cNvPr>
          <p:cNvSpPr txBox="1"/>
          <p:nvPr/>
        </p:nvSpPr>
        <p:spPr>
          <a:xfrm>
            <a:off x="7543800" y="8648700"/>
            <a:ext cx="3810000" cy="461665"/>
          </a:xfrm>
          <a:prstGeom prst="rect">
            <a:avLst/>
          </a:prstGeom>
          <a:noFill/>
        </p:spPr>
        <p:txBody>
          <a:bodyPr wrap="square" rtlCol="0">
            <a:spAutoFit/>
          </a:bodyPr>
          <a:lstStyle/>
          <a:p>
            <a:r>
              <a:rPr lang="es-MX" sz="2400" b="1" dirty="0"/>
              <a:t>Pasaje del cerro Santa Lucía</a:t>
            </a:r>
            <a:endParaRPr lang="es-CL" sz="24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2B516-00C7-879C-0E51-5D14DB8A360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9C438D9-D277-D494-287F-F523EC9F7110}"/>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280F426D-F15A-59B9-0958-8513602D60CD}"/>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endParaRPr lang="es-CL"/>
            </a:p>
          </p:txBody>
        </p:sp>
      </p:grpSp>
      <p:grpSp>
        <p:nvGrpSpPr>
          <p:cNvPr id="4" name="Group 4">
            <a:extLst>
              <a:ext uri="{FF2B5EF4-FFF2-40B4-BE49-F238E27FC236}">
                <a16:creationId xmlns:a16="http://schemas.microsoft.com/office/drawing/2014/main" id="{E2887D58-B4EF-4F53-CCCA-BC0177DF62B3}"/>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8B4D8586-31F2-F1D3-CD1F-BB7A02D11814}"/>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E59E57C0-1FBC-D261-012D-DD60D09DBF0D}"/>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8" name="CuadroTexto 7">
            <a:extLst>
              <a:ext uri="{FF2B5EF4-FFF2-40B4-BE49-F238E27FC236}">
                <a16:creationId xmlns:a16="http://schemas.microsoft.com/office/drawing/2014/main" id="{FCA870B0-C6C0-87D6-153A-D546F4C002D0}"/>
              </a:ext>
            </a:extLst>
          </p:cNvPr>
          <p:cNvSpPr txBox="1"/>
          <p:nvPr/>
        </p:nvSpPr>
        <p:spPr>
          <a:xfrm>
            <a:off x="7696200" y="3284776"/>
            <a:ext cx="9437914" cy="4237057"/>
          </a:xfrm>
          <a:prstGeom prst="rect">
            <a:avLst/>
          </a:prstGeom>
          <a:noFill/>
        </p:spPr>
        <p:txBody>
          <a:bodyPr wrap="square">
            <a:spAutoFit/>
          </a:bodyPr>
          <a:lstStyle/>
          <a:p>
            <a:pPr algn="l">
              <a:spcAft>
                <a:spcPts val="400"/>
              </a:spcAft>
              <a:buNone/>
            </a:pPr>
            <a:r>
              <a:rPr lang="es-MX" sz="3200" b="1" dirty="0">
                <a:latin typeface="Times New Roman" panose="02020603050405020304" pitchFamily="18" charset="0"/>
                <a:cs typeface="Times New Roman" panose="02020603050405020304" pitchFamily="18" charset="0"/>
              </a:rPr>
              <a:t>Vida rural y minera</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Hacienda domina las relaciones sociales rurales</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Terratenientes controlan a inquilinos y peones</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Invierno reúne campesinos en torno al fogón</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Verano exige toda la mano de obra para cosechas</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Mingacos organizan ayuda colectiva entre vecinos</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Placillas mineras funcionan como pueblos temporales</a:t>
            </a:r>
          </a:p>
          <a:p>
            <a:pPr marL="342900" indent="-342900" algn="l">
              <a:spcAft>
                <a:spcPts val="200"/>
              </a:spcAft>
              <a:buChar char="•"/>
            </a:pPr>
            <a:r>
              <a:rPr lang="es-MX" sz="3200" dirty="0">
                <a:latin typeface="Times New Roman" panose="02020603050405020304" pitchFamily="18" charset="0"/>
                <a:cs typeface="Times New Roman" panose="02020603050405020304" pitchFamily="18" charset="0"/>
              </a:rPr>
              <a:t>Pirquineros alternan entre yacimientos y placillas</a:t>
            </a:r>
          </a:p>
        </p:txBody>
      </p:sp>
      <p:sp>
        <p:nvSpPr>
          <p:cNvPr id="9" name="CuadroTexto 8">
            <a:extLst>
              <a:ext uri="{FF2B5EF4-FFF2-40B4-BE49-F238E27FC236}">
                <a16:creationId xmlns:a16="http://schemas.microsoft.com/office/drawing/2014/main" id="{352C53BE-A970-6240-C7FC-CA007FF3F234}"/>
              </a:ext>
            </a:extLst>
          </p:cNvPr>
          <p:cNvSpPr txBox="1"/>
          <p:nvPr/>
        </p:nvSpPr>
        <p:spPr>
          <a:xfrm>
            <a:off x="2133600" y="1638300"/>
            <a:ext cx="8305800" cy="584775"/>
          </a:xfrm>
          <a:prstGeom prst="rect">
            <a:avLst/>
          </a:prstGeom>
          <a:noFill/>
        </p:spPr>
        <p:txBody>
          <a:bodyPr wrap="square" rtlCol="0">
            <a:spAutoFit/>
          </a:bodyPr>
          <a:lstStyle/>
          <a:p>
            <a:r>
              <a:rPr lang="es-MX" sz="3200" b="1" dirty="0"/>
              <a:t>Mundo Rural:  agricultura y minería</a:t>
            </a:r>
            <a:endParaRPr lang="es-CL" sz="3200" b="1" dirty="0"/>
          </a:p>
        </p:txBody>
      </p:sp>
      <p:pic>
        <p:nvPicPr>
          <p:cNvPr id="11" name="Imagen 10">
            <a:extLst>
              <a:ext uri="{FF2B5EF4-FFF2-40B4-BE49-F238E27FC236}">
                <a16:creationId xmlns:a16="http://schemas.microsoft.com/office/drawing/2014/main" id="{B856CC40-9DED-CC0C-8B81-A5231CCDE94A}"/>
              </a:ext>
            </a:extLst>
          </p:cNvPr>
          <p:cNvPicPr>
            <a:picLocks noChangeAspect="1"/>
          </p:cNvPicPr>
          <p:nvPr/>
        </p:nvPicPr>
        <p:blipFill>
          <a:blip r:embed="rId2"/>
          <a:stretch>
            <a:fillRect/>
          </a:stretch>
        </p:blipFill>
        <p:spPr>
          <a:xfrm>
            <a:off x="1153886" y="2790845"/>
            <a:ext cx="5715000" cy="4730988"/>
          </a:xfrm>
          <a:prstGeom prst="rect">
            <a:avLst/>
          </a:prstGeom>
        </p:spPr>
      </p:pic>
      <p:sp>
        <p:nvSpPr>
          <p:cNvPr id="12" name="CuadroTexto 11">
            <a:extLst>
              <a:ext uri="{FF2B5EF4-FFF2-40B4-BE49-F238E27FC236}">
                <a16:creationId xmlns:a16="http://schemas.microsoft.com/office/drawing/2014/main" id="{24158A3E-E35B-578F-A93C-5109F957963E}"/>
              </a:ext>
            </a:extLst>
          </p:cNvPr>
          <p:cNvSpPr txBox="1"/>
          <p:nvPr/>
        </p:nvSpPr>
        <p:spPr>
          <a:xfrm>
            <a:off x="1153886" y="8089603"/>
            <a:ext cx="5475514" cy="1077218"/>
          </a:xfrm>
          <a:prstGeom prst="rect">
            <a:avLst/>
          </a:prstGeom>
          <a:noFill/>
        </p:spPr>
        <p:txBody>
          <a:bodyPr wrap="square" rtlCol="0">
            <a:spAutoFit/>
          </a:bodyPr>
          <a:lstStyle/>
          <a:p>
            <a:pPr algn="ctr"/>
            <a:r>
              <a:rPr lang="es-MX" sz="3200" dirty="0">
                <a:latin typeface="Times New Roman" panose="02020603050405020304" pitchFamily="18" charset="0"/>
                <a:cs typeface="Times New Roman" panose="02020603050405020304" pitchFamily="18" charset="0"/>
              </a:rPr>
              <a:t>Rancho de inquilinos del siglo XIX</a:t>
            </a:r>
            <a:endParaRPr lang="es-CL"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070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403C0-4A6C-AEB2-734F-278CB0BC541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CD56BDE-7B6C-8B18-1BE6-3C7874D34617}"/>
              </a:ext>
            </a:extLst>
          </p:cNvPr>
          <p:cNvGrpSpPr/>
          <p:nvPr/>
        </p:nvGrpSpPr>
        <p:grpSpPr>
          <a:xfrm>
            <a:off x="152400" y="-39861"/>
            <a:ext cx="18288000" cy="10287000"/>
            <a:chOff x="0" y="0"/>
            <a:chExt cx="24384000" cy="13716000"/>
          </a:xfrm>
        </p:grpSpPr>
        <p:sp>
          <p:nvSpPr>
            <p:cNvPr id="3" name="Freeform 3">
              <a:extLst>
                <a:ext uri="{FF2B5EF4-FFF2-40B4-BE49-F238E27FC236}">
                  <a16:creationId xmlns:a16="http://schemas.microsoft.com/office/drawing/2014/main" id="{7E6A37E2-2E19-0808-A3D1-2CB8C0B61A78}"/>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9F0E7"/>
            </a:solidFill>
          </p:spPr>
          <p:txBody>
            <a:bodyPr/>
            <a:lstStyle/>
            <a:p>
              <a:r>
                <a:rPr lang="es-MX" dirty="0"/>
                <a:t>UN</a:t>
              </a:r>
              <a:endParaRPr lang="es-CL" dirty="0"/>
            </a:p>
          </p:txBody>
        </p:sp>
      </p:grpSp>
      <p:grpSp>
        <p:nvGrpSpPr>
          <p:cNvPr id="4" name="Group 4">
            <a:extLst>
              <a:ext uri="{FF2B5EF4-FFF2-40B4-BE49-F238E27FC236}">
                <a16:creationId xmlns:a16="http://schemas.microsoft.com/office/drawing/2014/main" id="{2974005C-DA7B-3EE0-C49A-F197C477D33A}"/>
              </a:ext>
            </a:extLst>
          </p:cNvPr>
          <p:cNvGrpSpPr/>
          <p:nvPr/>
        </p:nvGrpSpPr>
        <p:grpSpPr>
          <a:xfrm>
            <a:off x="0" y="0"/>
            <a:ext cx="13171808" cy="1371600"/>
            <a:chOff x="0" y="0"/>
            <a:chExt cx="17562411" cy="1828800"/>
          </a:xfrm>
        </p:grpSpPr>
        <p:sp>
          <p:nvSpPr>
            <p:cNvPr id="5" name="Freeform 5">
              <a:extLst>
                <a:ext uri="{FF2B5EF4-FFF2-40B4-BE49-F238E27FC236}">
                  <a16:creationId xmlns:a16="http://schemas.microsoft.com/office/drawing/2014/main" id="{78603961-C61C-458A-DDF9-D1AB41A722FA}"/>
                </a:ext>
              </a:extLst>
            </p:cNvPr>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sp>
        <p:nvSpPr>
          <p:cNvPr id="6" name="TextBox 6">
            <a:extLst>
              <a:ext uri="{FF2B5EF4-FFF2-40B4-BE49-F238E27FC236}">
                <a16:creationId xmlns:a16="http://schemas.microsoft.com/office/drawing/2014/main" id="{B01366F9-9982-C46D-802C-72C973C40423}"/>
              </a:ext>
            </a:extLst>
          </p:cNvPr>
          <p:cNvSpPr txBox="1"/>
          <p:nvPr/>
        </p:nvSpPr>
        <p:spPr>
          <a:xfrm>
            <a:off x="1951794" y="39861"/>
            <a:ext cx="9922089" cy="826914"/>
          </a:xfrm>
          <a:prstGeom prst="rect">
            <a:avLst/>
          </a:prstGeom>
        </p:spPr>
        <p:txBody>
          <a:bodyPr lIns="0" tIns="0" rIns="0" bIns="0" rtlCol="0" anchor="t">
            <a:spAutoFit/>
          </a:bodyPr>
          <a:lstStyle/>
          <a:p>
            <a:pPr algn="l">
              <a:lnSpc>
                <a:spcPts val="5729"/>
              </a:lnSpc>
            </a:pPr>
            <a:r>
              <a:rPr lang="en-US" sz="4774" b="1" spc="-7">
                <a:solidFill>
                  <a:srgbClr val="0C3D5B"/>
                </a:solidFill>
                <a:latin typeface="Calibri (MS) Bold"/>
                <a:ea typeface="Calibri (MS) Bold"/>
                <a:cs typeface="Calibri (MS) Bold"/>
                <a:sym typeface="Calibri (MS) Bold"/>
              </a:rPr>
              <a:t>Historia, Geografía y Ciencias Sociales</a:t>
            </a:r>
          </a:p>
        </p:txBody>
      </p:sp>
      <p:sp>
        <p:nvSpPr>
          <p:cNvPr id="7" name="CuadroTexto 6">
            <a:extLst>
              <a:ext uri="{FF2B5EF4-FFF2-40B4-BE49-F238E27FC236}">
                <a16:creationId xmlns:a16="http://schemas.microsoft.com/office/drawing/2014/main" id="{157FC936-2711-9FB9-B735-0A5DA9275709}"/>
              </a:ext>
            </a:extLst>
          </p:cNvPr>
          <p:cNvSpPr txBox="1"/>
          <p:nvPr/>
        </p:nvSpPr>
        <p:spPr>
          <a:xfrm>
            <a:off x="4343400" y="2019776"/>
            <a:ext cx="8077200" cy="707886"/>
          </a:xfrm>
          <a:prstGeom prst="rect">
            <a:avLst/>
          </a:prstGeom>
          <a:noFill/>
        </p:spPr>
        <p:txBody>
          <a:bodyPr wrap="square" rtlCol="0">
            <a:spAutoFit/>
          </a:bodyPr>
          <a:lstStyle/>
          <a:p>
            <a:pPr algn="ctr"/>
            <a:r>
              <a:rPr lang="es-MX" sz="4000" b="1" dirty="0">
                <a:latin typeface="Times New Roman" panose="02020603050405020304" pitchFamily="18" charset="0"/>
                <a:cs typeface="Times New Roman" panose="02020603050405020304" pitchFamily="18" charset="0"/>
              </a:rPr>
              <a:t>PREGUNTAS</a:t>
            </a:r>
            <a:endParaRPr lang="es-CL" sz="4000" b="1" dirty="0">
              <a:latin typeface="Times New Roman" panose="02020603050405020304" pitchFamily="18" charset="0"/>
              <a:cs typeface="Times New Roman" panose="02020603050405020304" pitchFamily="18" charset="0"/>
            </a:endParaRPr>
          </a:p>
        </p:txBody>
      </p:sp>
      <p:sp>
        <p:nvSpPr>
          <p:cNvPr id="8" name="CuadroTexto 7">
            <a:extLst>
              <a:ext uri="{FF2B5EF4-FFF2-40B4-BE49-F238E27FC236}">
                <a16:creationId xmlns:a16="http://schemas.microsoft.com/office/drawing/2014/main" id="{D937A824-CA5A-0693-D006-9BFA713A3DAA}"/>
              </a:ext>
            </a:extLst>
          </p:cNvPr>
          <p:cNvSpPr txBox="1"/>
          <p:nvPr/>
        </p:nvSpPr>
        <p:spPr>
          <a:xfrm>
            <a:off x="2209800" y="3771900"/>
            <a:ext cx="13792200" cy="4031873"/>
          </a:xfrm>
          <a:prstGeom prst="rect">
            <a:avLst/>
          </a:prstGeom>
          <a:noFill/>
        </p:spPr>
        <p:txBody>
          <a:bodyPr wrap="square" rtlCol="0">
            <a:spAutoFit/>
          </a:bodyPr>
          <a:lstStyle/>
          <a:p>
            <a:pPr algn="just"/>
            <a:r>
              <a:rPr lang="es-MX" sz="3200" dirty="0"/>
              <a:t>1.- Uno de los elementos más usados en Chile como fuente de energía para responder a los requerimientos de la expansión económica que se vivió a fines del siglo XIX fue el carbón mineral. ¿Cuál fue su principal yacimiento?</a:t>
            </a:r>
          </a:p>
          <a:p>
            <a:endParaRPr lang="es-MX" sz="3200" dirty="0"/>
          </a:p>
          <a:p>
            <a:pPr marL="457200" indent="-457200">
              <a:buAutoNum type="alphaUcParenR"/>
            </a:pPr>
            <a:r>
              <a:rPr lang="es-MX" sz="3200" dirty="0"/>
              <a:t>Lota</a:t>
            </a:r>
          </a:p>
          <a:p>
            <a:pPr marL="457200" indent="-457200">
              <a:buAutoNum type="alphaUcParenR"/>
            </a:pPr>
            <a:r>
              <a:rPr lang="es-MX" sz="3200" dirty="0"/>
              <a:t>Loa</a:t>
            </a:r>
          </a:p>
          <a:p>
            <a:pPr marL="457200" indent="-457200">
              <a:buAutoNum type="alphaUcParenR"/>
            </a:pPr>
            <a:r>
              <a:rPr lang="es-MX" sz="3200" dirty="0"/>
              <a:t>Coquimbo</a:t>
            </a:r>
          </a:p>
          <a:p>
            <a:pPr marL="457200" indent="-457200">
              <a:buAutoNum type="alphaUcParenR"/>
            </a:pPr>
            <a:r>
              <a:rPr lang="es-MX" sz="3200" dirty="0"/>
              <a:t>Isla Negra</a:t>
            </a:r>
            <a:endParaRPr lang="es-CL" sz="3200" dirty="0"/>
          </a:p>
        </p:txBody>
      </p:sp>
      <p:sp>
        <p:nvSpPr>
          <p:cNvPr id="9" name="CuadroTexto 8">
            <a:extLst>
              <a:ext uri="{FF2B5EF4-FFF2-40B4-BE49-F238E27FC236}">
                <a16:creationId xmlns:a16="http://schemas.microsoft.com/office/drawing/2014/main" id="{18F8182F-F7F7-833A-D261-4AE783209A79}"/>
              </a:ext>
            </a:extLst>
          </p:cNvPr>
          <p:cNvSpPr txBox="1"/>
          <p:nvPr/>
        </p:nvSpPr>
        <p:spPr>
          <a:xfrm>
            <a:off x="1524000" y="8267224"/>
            <a:ext cx="4572000" cy="584775"/>
          </a:xfrm>
          <a:prstGeom prst="rect">
            <a:avLst/>
          </a:prstGeom>
          <a:noFill/>
        </p:spPr>
        <p:txBody>
          <a:bodyPr wrap="square" rtlCol="0">
            <a:spAutoFit/>
          </a:bodyPr>
          <a:lstStyle/>
          <a:p>
            <a:r>
              <a:rPr lang="es-MX" sz="3200" dirty="0"/>
              <a:t>Respuesta correcta: A</a:t>
            </a:r>
            <a:endParaRPr lang="es-CL" sz="3200" dirty="0"/>
          </a:p>
        </p:txBody>
      </p:sp>
    </p:spTree>
    <p:extLst>
      <p:ext uri="{BB962C8B-B14F-4D97-AF65-F5344CB8AC3E}">
        <p14:creationId xmlns:p14="http://schemas.microsoft.com/office/powerpoint/2010/main" val="408424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694</TotalTime>
  <Words>1420</Words>
  <Application>Microsoft Office PowerPoint</Application>
  <PresentationFormat>Personalizado</PresentationFormat>
  <Paragraphs>145</Paragraphs>
  <Slides>17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vt:lpstr>
      <vt:lpstr>Calibri (MS) Bold</vt:lpstr>
      <vt:lpstr>Times New Roman</vt:lpstr>
      <vt:lpstr>Calibri</vt:lpstr>
      <vt:lpstr>Calibri (MS)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Copia de (M2) Clase N°1 - 2026 "Expresiones Algebraicas"</dc:title>
  <dc:creator>Lenovo</dc:creator>
  <cp:lastModifiedBy>Víctor Hugo Gálvez Valladares</cp:lastModifiedBy>
  <cp:revision>10</cp:revision>
  <dcterms:created xsi:type="dcterms:W3CDTF">2006-08-16T00:00:00Z</dcterms:created>
  <dcterms:modified xsi:type="dcterms:W3CDTF">2026-05-11T22:19:41Z</dcterms:modified>
  <dc:identifier>DAHHzpt6_Bw</dc:identifier>
</cp:coreProperties>
</file>